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8" r:id="rId3"/>
    <p:sldId id="283" r:id="rId4"/>
    <p:sldId id="284" r:id="rId5"/>
    <p:sldId id="285" r:id="rId6"/>
    <p:sldId id="286" r:id="rId7"/>
    <p:sldId id="308" r:id="rId8"/>
    <p:sldId id="309" r:id="rId9"/>
    <p:sldId id="310" r:id="rId10"/>
    <p:sldId id="311" r:id="rId11"/>
    <p:sldId id="307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301" r:id="rId20"/>
    <p:sldId id="302" r:id="rId21"/>
    <p:sldId id="303" r:id="rId22"/>
    <p:sldId id="304" r:id="rId23"/>
    <p:sldId id="306" r:id="rId24"/>
    <p:sldId id="294" r:id="rId25"/>
    <p:sldId id="295" r:id="rId26"/>
    <p:sldId id="305" r:id="rId27"/>
    <p:sldId id="296" r:id="rId28"/>
    <p:sldId id="297" r:id="rId29"/>
    <p:sldId id="298" r:id="rId30"/>
    <p:sldId id="299" r:id="rId31"/>
    <p:sldId id="300" r:id="rId32"/>
    <p:sldId id="271" r:id="rId33"/>
    <p:sldId id="312" r:id="rId34"/>
    <p:sldId id="272" r:id="rId35"/>
    <p:sldId id="273" r:id="rId3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13-Sep-20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13-Sep-20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13-Sep-20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13-Sep-20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13-Sep-20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13-Sep-20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13-Sep-20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932894-0EEF-4334-9EEA-E021C36471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Counting 1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97426E6-373A-4637-859D-3E6B417E46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Including:  Counting in our 2s, 5s, 10s and 3s, number bonds to 10, 20 and 100 and number facts.</a:t>
            </a:r>
            <a:endParaRPr lang="en-GB" dirty="0"/>
          </a:p>
        </p:txBody>
      </p:sp>
      <p:pic>
        <p:nvPicPr>
          <p:cNvPr id="1026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2532992" y="5665075"/>
            <a:ext cx="6980127" cy="54128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65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counting stick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And finally, our 3s.</a:t>
            </a:r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1051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14939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In year one and year two, you learned your number bonds to ten. </a:t>
            </a:r>
            <a:endParaRPr lang="en-GB" sz="4400" dirty="0"/>
          </a:p>
          <a:p>
            <a:pPr marL="0" indent="0">
              <a:buNone/>
            </a:pP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What is a number bond?</a:t>
            </a:r>
            <a:endParaRPr lang="en-GB" sz="44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1051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14939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I will flash up a number. You must show your partner on your fingers how many </a:t>
            </a:r>
            <a:r>
              <a:rPr lang="en-GB" sz="4400" b="1" dirty="0" smtClean="0"/>
              <a:t>more</a:t>
            </a:r>
            <a:r>
              <a:rPr lang="en-GB" sz="4400" dirty="0" smtClean="0"/>
              <a:t> are needed to get to 10.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 smtClean="0"/>
              <a:t>Ready? Let’s go!</a:t>
            </a:r>
            <a:endParaRPr lang="en-GB" sz="44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018054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 smtClean="0"/>
              <a:t>7</a:t>
            </a:r>
            <a:endParaRPr lang="en-GB" sz="287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4684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 smtClean="0"/>
              <a:t>3</a:t>
            </a:r>
            <a:endParaRPr lang="en-GB" sz="287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232162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/>
              <a:t>5</a:t>
            </a:r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623978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/>
              <a:t>6</a:t>
            </a:r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927085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 smtClean="0"/>
              <a:t>2</a:t>
            </a:r>
            <a:endParaRPr lang="en-GB" sz="287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739925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/>
              <a:t>4</a:t>
            </a:r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00258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/>
              <a:t>8</a:t>
            </a:r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0025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DA3C11-066E-4D48-813E-93A82187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Warm up: The doubling machine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ABFABD-15E3-4775-8132-4C19A2F6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71769"/>
            <a:ext cx="10058400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000" dirty="0" smtClean="0"/>
              <a:t>This is my doubling machine.</a:t>
            </a:r>
            <a:endParaRPr lang="en-GB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283"/>
          <a:stretch/>
        </p:blipFill>
        <p:spPr>
          <a:xfrm>
            <a:off x="3015614" y="2563686"/>
            <a:ext cx="6076134" cy="2478578"/>
          </a:xfrm>
          <a:prstGeom prst="rect">
            <a:avLst/>
          </a:prstGeom>
        </p:spPr>
      </p:pic>
      <p:pic>
        <p:nvPicPr>
          <p:cNvPr id="5" name="Picture 2" descr="Greenhouse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213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Ping Pong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If I say ping, you say pong.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PING.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PING.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PING.</a:t>
            </a:r>
            <a:endParaRPr lang="en-GB" sz="28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Ping Pong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Now, if I say a number, you quickly hit its partner number back to me so that together they make ten.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Beware – I will be getting faster and faster and faster.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Let’s go!</a:t>
            </a:r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Ping Pong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Well done! You are excellent at this game... So let’s make it trickier.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Let’s play the same game, but this time you are hitting back the buddy number to 20!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Let’s go!</a:t>
            </a:r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38" y="0"/>
            <a:ext cx="10058400" cy="1609344"/>
          </a:xfrm>
        </p:spPr>
        <p:txBody>
          <a:bodyPr/>
          <a:lstStyle/>
          <a:p>
            <a:r>
              <a:rPr lang="en-GB" dirty="0" smtClean="0"/>
              <a:t>Number aliens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352" y="1133435"/>
            <a:ext cx="11561379" cy="40507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/>
              <a:t>Great stuff! Your task now is to create number aliens following these instructions.</a:t>
            </a:r>
          </a:p>
          <a:p>
            <a:pPr marL="0" indent="0">
              <a:buNone/>
            </a:pPr>
            <a:r>
              <a:rPr lang="en-GB" dirty="0" smtClean="0"/>
              <a:t>1 – its number (between 0 and 20) will be displayed in its body.</a:t>
            </a:r>
          </a:p>
          <a:p>
            <a:pPr marL="0" indent="0">
              <a:buNone/>
            </a:pPr>
            <a:r>
              <a:rPr lang="en-GB" dirty="0" smtClean="0"/>
              <a:t>2 – it will have two eyes. One eye will show </a:t>
            </a:r>
            <a:r>
              <a:rPr lang="en-GB" b="1" dirty="0" smtClean="0"/>
              <a:t>double </a:t>
            </a:r>
            <a:r>
              <a:rPr lang="en-GB" dirty="0" smtClean="0"/>
              <a:t>its number and one will show </a:t>
            </a:r>
            <a:r>
              <a:rPr lang="en-GB" b="1" dirty="0" smtClean="0"/>
              <a:t>half</a:t>
            </a:r>
            <a:r>
              <a:rPr lang="en-GB" dirty="0" smtClean="0"/>
              <a:t> its number.</a:t>
            </a:r>
          </a:p>
          <a:p>
            <a:pPr marL="0" indent="0">
              <a:buNone/>
            </a:pPr>
            <a:r>
              <a:rPr lang="en-GB" dirty="0" smtClean="0"/>
              <a:t>3 – It will have a pointy antennae which will show </a:t>
            </a:r>
            <a:r>
              <a:rPr lang="en-GB" b="1" dirty="0" smtClean="0"/>
              <a:t>its number bond to make 20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4 – It will have as many legs as there are </a:t>
            </a:r>
            <a:r>
              <a:rPr lang="en-GB" b="1" dirty="0" smtClean="0"/>
              <a:t>additions</a:t>
            </a:r>
            <a:r>
              <a:rPr lang="en-GB" dirty="0" smtClean="0"/>
              <a:t> to make its number. </a:t>
            </a:r>
          </a:p>
          <a:p>
            <a:pPr marL="0" indent="0">
              <a:buNone/>
            </a:pPr>
            <a:r>
              <a:rPr lang="en-GB" dirty="0" smtClean="0"/>
              <a:t>5 – It will have a speech bubble saying whether it is </a:t>
            </a:r>
            <a:r>
              <a:rPr lang="en-GB" b="1" dirty="0" smtClean="0"/>
              <a:t>odd or even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sz="100" b="1" dirty="0" smtClean="0"/>
          </a:p>
          <a:p>
            <a:pPr marL="0" indent="0">
              <a:buNone/>
            </a:pPr>
            <a:r>
              <a:rPr lang="en-GB" b="1" dirty="0" smtClean="0"/>
              <a:t>Decorate your alien with coloured spots that match its number.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1051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s://lh3.googleusercontent.com/i8EmWJHfw-99l8TzyBD-ZAn2iBYj-Bn3vfH_wLAAP-8lCieLo_xRiikMH_V1eJC85lGTq1uWTdT6T-LbtKbSAiJyYRX7gNZ70nR59Z11phoNVy6KbiMYx3RXwaDr8VZsObvC81VRdbX17ueTYGUJbtSfn3YEmWtzxHY6FCijQOjBWGDNmwBWH50aeIiaXXUB2Emj6llRfmv42_7eght388imv087-PWDxwkPnoMgV55VVsIMxSkASRE4-8aX--i696uWIrj2S8IBD0udpEJ4S9UG5yDFJh81LuZDfjNecfhRV4Zao4vs3Ss-JCDWS787AvdLKcQEqk9l65npqgnO4nDkJfUCp4i77WBhcVCUSPYtWredcs41yXDJoABye3cXk6CMPYamJPIjqhCttgC-DSisMeukBI8iN8Mhj-BMM25GHonGgwEeBP4jnX-6n4ezJaQgo5X4jlooo3H917ti1CiyWL_pN9R9z-r7mnmACr2pj7MWRftid8pFzSmIaf5a5PF5D3wmXl_478BUXbtxJLxGRux3pzSQNK1P3Rnv1wU6LQLZl4fQuDh-KQqESzlWOuA9K5NMrhtuzXt9GCcL0Prqf_6fVbQZE4yztUuYGnftQSiYS66z547b_C6_1Lh6EAzxLGTQ0aRrI678AUA13zYlpN4BmI6-jGHyON8BmKaAV7xELJp0Dsdm17ur7Lo=w568-h757-no?authuser=0"/>
          <p:cNvPicPr>
            <a:picLocks noChangeAspect="1" noChangeArrowheads="1"/>
          </p:cNvPicPr>
          <p:nvPr/>
        </p:nvPicPr>
        <p:blipFill>
          <a:blip r:embed="rId3"/>
          <a:srcRect l="3954" t="7294" r="2825" b="9247"/>
          <a:stretch>
            <a:fillRect/>
          </a:stretch>
        </p:blipFill>
        <p:spPr bwMode="auto">
          <a:xfrm>
            <a:off x="8765628" y="2769715"/>
            <a:ext cx="3426372" cy="40882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014939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bonds... To 100!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Now, I will flash up a number. You must tell your partner how many </a:t>
            </a:r>
            <a:r>
              <a:rPr lang="en-GB" sz="4400" b="1" dirty="0" smtClean="0"/>
              <a:t>more</a:t>
            </a:r>
            <a:r>
              <a:rPr lang="en-GB" sz="4400" dirty="0" smtClean="0"/>
              <a:t> are needed to get to </a:t>
            </a:r>
            <a:r>
              <a:rPr lang="en-GB" sz="4400" u="sng" dirty="0" smtClean="0"/>
              <a:t>100</a:t>
            </a:r>
            <a:r>
              <a:rPr lang="en-GB" sz="4400" dirty="0" smtClean="0"/>
              <a:t>.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 smtClean="0"/>
              <a:t>Ready? Let’s go!</a:t>
            </a:r>
            <a:endParaRPr lang="en-GB" sz="44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07839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 smtClean="0"/>
              <a:t>70</a:t>
            </a:r>
            <a:endParaRPr lang="en-GB" sz="287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86572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 smtClean="0"/>
              <a:t>90</a:t>
            </a:r>
            <a:endParaRPr lang="en-GB" sz="287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86572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 smtClean="0"/>
              <a:t>30</a:t>
            </a:r>
            <a:endParaRPr lang="en-GB" sz="287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387863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 smtClean="0"/>
              <a:t>50</a:t>
            </a:r>
            <a:endParaRPr lang="en-GB" sz="287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419736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 smtClean="0"/>
              <a:t>60</a:t>
            </a:r>
            <a:endParaRPr lang="en-GB" sz="287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26409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DA3C11-066E-4D48-813E-93A82187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Warm up: The doubling machine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ABFABD-15E3-4775-8132-4C19A2F6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45643"/>
            <a:ext cx="10058400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000" dirty="0" smtClean="0"/>
              <a:t>Whatever number goes in, comes out doubled.</a:t>
            </a:r>
            <a:endParaRPr lang="en-GB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283"/>
          <a:stretch/>
        </p:blipFill>
        <p:spPr>
          <a:xfrm>
            <a:off x="3015614" y="2563686"/>
            <a:ext cx="6076134" cy="2478578"/>
          </a:xfrm>
          <a:prstGeom prst="rect">
            <a:avLst/>
          </a:prstGeom>
        </p:spPr>
      </p:pic>
      <p:pic>
        <p:nvPicPr>
          <p:cNvPr id="6" name="Picture 2" descr="Greenhouse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4177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 smtClean="0"/>
              <a:t>20</a:t>
            </a:r>
            <a:endParaRPr lang="en-GB" sz="287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838775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Number bonds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700" dirty="0" smtClean="0"/>
              <a:t>40</a:t>
            </a:r>
            <a:endParaRPr lang="en-GB" sz="287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79641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54FFE0-D09E-44EB-9F2F-DCA4FDF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-124971"/>
            <a:ext cx="10058400" cy="1609344"/>
          </a:xfrm>
        </p:spPr>
        <p:txBody>
          <a:bodyPr/>
          <a:lstStyle/>
          <a:p>
            <a:r>
              <a:rPr lang="en-GB" dirty="0"/>
              <a:t>Questions…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81DBA6-6773-4904-9FE3-83F9A7853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419044"/>
            <a:ext cx="3415483" cy="512090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8800" dirty="0" smtClean="0"/>
              <a:t>A </a:t>
            </a:r>
            <a:r>
              <a:rPr lang="en-GB" sz="6000" dirty="0" smtClean="0"/>
              <a:t>(for awesome!)</a:t>
            </a:r>
            <a:endParaRPr lang="en-GB" sz="8800" dirty="0"/>
          </a:p>
          <a:p>
            <a:pPr marL="0" indent="0">
              <a:buNone/>
            </a:pPr>
            <a:r>
              <a:rPr lang="en-GB" sz="6000" dirty="0" smtClean="0"/>
              <a:t>Write down how many more are needed to get to 10.</a:t>
            </a:r>
            <a:endParaRPr lang="en-GB" sz="6000" dirty="0"/>
          </a:p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eriod"/>
            </a:pPr>
            <a:r>
              <a:rPr lang="en-GB" sz="4400" b="1" dirty="0" smtClean="0"/>
              <a:t>4</a:t>
            </a:r>
          </a:p>
          <a:p>
            <a:pPr marL="514350" indent="-514350">
              <a:buAutoNum type="arabicPeriod"/>
            </a:pPr>
            <a:r>
              <a:rPr lang="en-GB" sz="4400" b="1" dirty="0" smtClean="0"/>
              <a:t>7</a:t>
            </a:r>
          </a:p>
          <a:p>
            <a:pPr marL="514350" indent="-514350">
              <a:buAutoNum type="arabicPeriod"/>
            </a:pPr>
            <a:r>
              <a:rPr lang="en-GB" sz="4400" b="1" dirty="0" smtClean="0"/>
              <a:t>6</a:t>
            </a:r>
          </a:p>
          <a:p>
            <a:pPr marL="514350" indent="-514350">
              <a:buAutoNum type="arabicPeriod"/>
            </a:pPr>
            <a:r>
              <a:rPr lang="en-GB" sz="4400" b="1" dirty="0" smtClean="0"/>
              <a:t>1</a:t>
            </a:r>
          </a:p>
          <a:p>
            <a:pPr marL="514350" indent="-514350">
              <a:buAutoNum type="arabicPeriod"/>
            </a:pPr>
            <a:r>
              <a:rPr lang="en-GB" sz="4400" b="1" dirty="0" smtClean="0"/>
              <a:t>3</a:t>
            </a:r>
          </a:p>
          <a:p>
            <a:pPr marL="514350" indent="-514350">
              <a:buAutoNum type="arabicPeriod"/>
            </a:pPr>
            <a:r>
              <a:rPr lang="en-GB" sz="4400" b="1" dirty="0" smtClean="0"/>
              <a:t>9</a:t>
            </a:r>
          </a:p>
          <a:p>
            <a:pPr marL="514350" indent="-514350">
              <a:buAutoNum type="arabicPeriod"/>
            </a:pPr>
            <a:r>
              <a:rPr lang="en-GB" sz="4400" b="1" dirty="0" smtClean="0"/>
              <a:t>8</a:t>
            </a:r>
          </a:p>
          <a:p>
            <a:pPr marL="514350" indent="-514350">
              <a:buAutoNum type="arabicPeriod"/>
            </a:pPr>
            <a:r>
              <a:rPr lang="en-GB" sz="4400" b="1" dirty="0" smtClean="0"/>
              <a:t>5</a:t>
            </a:r>
          </a:p>
          <a:p>
            <a:pPr marL="514350" indent="-514350">
              <a:buAutoNum type="arabicPeriod"/>
            </a:pPr>
            <a:r>
              <a:rPr lang="en-GB" sz="4400" b="1" dirty="0"/>
              <a:t>2</a:t>
            </a:r>
            <a:r>
              <a:rPr lang="en-GB" sz="4400" dirty="0"/>
              <a:t>	</a:t>
            </a:r>
            <a:r>
              <a:rPr lang="en-GB" sz="2800" dirty="0"/>
              <a:t>	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9B716390-BE05-4124-B7AD-DE5AAFA590B6}"/>
              </a:ext>
            </a:extLst>
          </p:cNvPr>
          <p:cNvSpPr txBox="1">
            <a:spLocks/>
          </p:cNvSpPr>
          <p:nvPr/>
        </p:nvSpPr>
        <p:spPr>
          <a:xfrm>
            <a:off x="4593668" y="1413472"/>
            <a:ext cx="3415483" cy="512090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8800" dirty="0" smtClean="0"/>
              <a:t>B</a:t>
            </a:r>
            <a:r>
              <a:rPr lang="en-GB" sz="4000" dirty="0" smtClean="0"/>
              <a:t>(for bravo!)</a:t>
            </a:r>
            <a:endParaRPr lang="en-GB" sz="8800" dirty="0" smtClean="0"/>
          </a:p>
          <a:p>
            <a:pPr marL="0" indent="0">
              <a:buFont typeface="Wingdings" pitchFamily="2" charset="2"/>
              <a:buNone/>
            </a:pPr>
            <a:r>
              <a:rPr lang="en-GB" sz="3400" dirty="0" smtClean="0"/>
              <a:t>Write down how many more are needed to get to 100.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30</a:t>
            </a:r>
            <a:r>
              <a:rPr lang="en-GB" sz="2800" b="1" dirty="0"/>
              <a:t>	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40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70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20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90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10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50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60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80</a:t>
            </a:r>
            <a:r>
              <a:rPr lang="en-GB" sz="2800" b="1" dirty="0"/>
              <a:t>	</a:t>
            </a:r>
            <a:r>
              <a:rPr lang="en-GB" sz="2800" dirty="0"/>
              <a:t>	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51303D97-F935-46DA-9442-823405F1BFDC}"/>
              </a:ext>
            </a:extLst>
          </p:cNvPr>
          <p:cNvSpPr txBox="1">
            <a:spLocks/>
          </p:cNvSpPr>
          <p:nvPr/>
        </p:nvSpPr>
        <p:spPr>
          <a:xfrm>
            <a:off x="8123584" y="1434417"/>
            <a:ext cx="3415483" cy="512090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8800" dirty="0" smtClean="0"/>
              <a:t>C</a:t>
            </a:r>
            <a:r>
              <a:rPr lang="en-GB" sz="4400" dirty="0" smtClean="0"/>
              <a:t>(for clever clogs)</a:t>
            </a:r>
            <a:endParaRPr lang="en-GB" sz="8800" dirty="0"/>
          </a:p>
          <a:p>
            <a:pPr marL="0" indent="0">
              <a:buFont typeface="Wingdings" pitchFamily="2" charset="2"/>
              <a:buNone/>
            </a:pPr>
            <a:r>
              <a:rPr lang="en-GB" sz="3800" dirty="0"/>
              <a:t>Write </a:t>
            </a:r>
            <a:r>
              <a:rPr lang="en-GB" sz="3800" dirty="0" smtClean="0"/>
              <a:t>down how many more are needed to get to 100.</a:t>
            </a:r>
            <a:endParaRPr lang="en-GB" sz="3800" dirty="0"/>
          </a:p>
          <a:p>
            <a:pPr marL="0" indent="0">
              <a:buFont typeface="Wingdings" pitchFamily="2" charset="2"/>
              <a:buNone/>
            </a:pPr>
            <a:endParaRPr lang="en-GB" sz="2800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33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82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44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91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11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55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67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1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26</a:t>
            </a:r>
            <a:r>
              <a:rPr lang="en-GB" sz="2800" dirty="0"/>
              <a:t>		</a:t>
            </a:r>
          </a:p>
        </p:txBody>
      </p:sp>
      <p:pic>
        <p:nvPicPr>
          <p:cNvPr id="6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6591812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54FFE0-D09E-44EB-9F2F-DCA4FDF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-124971"/>
            <a:ext cx="10058400" cy="1609344"/>
          </a:xfrm>
        </p:spPr>
        <p:txBody>
          <a:bodyPr/>
          <a:lstStyle/>
          <a:p>
            <a:r>
              <a:rPr lang="en-GB" dirty="0" smtClean="0"/>
              <a:t>ANSWERS…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81DBA6-6773-4904-9FE3-83F9A7853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419044"/>
            <a:ext cx="3415483" cy="512090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8800" dirty="0" smtClean="0"/>
              <a:t>A </a:t>
            </a:r>
            <a:r>
              <a:rPr lang="en-GB" sz="6000" dirty="0" smtClean="0"/>
              <a:t>(for awesome!)</a:t>
            </a:r>
            <a:endParaRPr lang="en-GB" sz="8800" dirty="0"/>
          </a:p>
          <a:p>
            <a:pPr marL="0" indent="0">
              <a:buNone/>
            </a:pPr>
            <a:r>
              <a:rPr lang="en-GB" sz="6000" dirty="0" smtClean="0"/>
              <a:t>Write down how many more are needed to get to 10.</a:t>
            </a:r>
            <a:endParaRPr lang="en-GB" sz="6000" dirty="0"/>
          </a:p>
          <a:p>
            <a:pPr marL="0" indent="0">
              <a:buNone/>
            </a:pPr>
            <a:endParaRPr lang="en-GB" sz="2800" dirty="0"/>
          </a:p>
          <a:p>
            <a:pPr marL="514350" indent="-514350">
              <a:buAutoNum type="arabicPeriod"/>
            </a:pPr>
            <a:r>
              <a:rPr lang="en-GB" sz="4400" b="1" dirty="0" smtClean="0"/>
              <a:t>6</a:t>
            </a:r>
            <a:endParaRPr lang="en-GB" sz="4400" b="1" dirty="0" smtClean="0"/>
          </a:p>
          <a:p>
            <a:pPr marL="514350" indent="-514350">
              <a:buAutoNum type="arabicPeriod"/>
            </a:pPr>
            <a:r>
              <a:rPr lang="en-GB" sz="4400" b="1" dirty="0" smtClean="0"/>
              <a:t>3</a:t>
            </a:r>
            <a:endParaRPr lang="en-GB" sz="4400" b="1" dirty="0" smtClean="0"/>
          </a:p>
          <a:p>
            <a:pPr marL="514350" indent="-514350">
              <a:buAutoNum type="arabicPeriod"/>
            </a:pPr>
            <a:r>
              <a:rPr lang="en-GB" sz="4400" b="1" dirty="0" smtClean="0"/>
              <a:t>4</a:t>
            </a:r>
            <a:endParaRPr lang="en-GB" sz="4400" b="1" dirty="0" smtClean="0"/>
          </a:p>
          <a:p>
            <a:pPr marL="514350" indent="-514350">
              <a:buAutoNum type="arabicPeriod"/>
            </a:pPr>
            <a:r>
              <a:rPr lang="en-GB" sz="4400" b="1" dirty="0" smtClean="0"/>
              <a:t>9</a:t>
            </a:r>
            <a:endParaRPr lang="en-GB" sz="4400" b="1" dirty="0" smtClean="0"/>
          </a:p>
          <a:p>
            <a:pPr marL="514350" indent="-514350">
              <a:buAutoNum type="arabicPeriod"/>
            </a:pPr>
            <a:r>
              <a:rPr lang="en-GB" sz="4400" b="1" dirty="0" smtClean="0"/>
              <a:t>7</a:t>
            </a:r>
            <a:endParaRPr lang="en-GB" sz="4400" b="1" dirty="0" smtClean="0"/>
          </a:p>
          <a:p>
            <a:pPr marL="514350" indent="-514350">
              <a:buAutoNum type="arabicPeriod"/>
            </a:pPr>
            <a:r>
              <a:rPr lang="en-GB" sz="4400" b="1" dirty="0" smtClean="0"/>
              <a:t>1</a:t>
            </a:r>
            <a:endParaRPr lang="en-GB" sz="4400" b="1" dirty="0" smtClean="0"/>
          </a:p>
          <a:p>
            <a:pPr marL="514350" indent="-514350">
              <a:buAutoNum type="arabicPeriod"/>
            </a:pPr>
            <a:r>
              <a:rPr lang="en-GB" sz="4400" b="1" dirty="0" smtClean="0"/>
              <a:t>2</a:t>
            </a:r>
            <a:endParaRPr lang="en-GB" sz="4400" b="1" dirty="0" smtClean="0"/>
          </a:p>
          <a:p>
            <a:pPr marL="514350" indent="-514350">
              <a:buAutoNum type="arabicPeriod"/>
            </a:pPr>
            <a:r>
              <a:rPr lang="en-GB" sz="4400" b="1" dirty="0" smtClean="0"/>
              <a:t>5</a:t>
            </a:r>
            <a:endParaRPr lang="en-GB" sz="4400" b="1" dirty="0" smtClean="0"/>
          </a:p>
          <a:p>
            <a:pPr marL="514350" indent="-514350">
              <a:buAutoNum type="arabicPeriod"/>
            </a:pPr>
            <a:r>
              <a:rPr lang="en-GB" sz="4400" b="1" dirty="0"/>
              <a:t>8</a:t>
            </a:r>
            <a:r>
              <a:rPr lang="en-GB" sz="4400" dirty="0"/>
              <a:t>	</a:t>
            </a:r>
            <a:r>
              <a:rPr lang="en-GB" sz="2800" dirty="0"/>
              <a:t>	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9B716390-BE05-4124-B7AD-DE5AAFA590B6}"/>
              </a:ext>
            </a:extLst>
          </p:cNvPr>
          <p:cNvSpPr txBox="1">
            <a:spLocks/>
          </p:cNvSpPr>
          <p:nvPr/>
        </p:nvSpPr>
        <p:spPr>
          <a:xfrm>
            <a:off x="4593668" y="1413472"/>
            <a:ext cx="3415483" cy="512090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8800" dirty="0" smtClean="0"/>
              <a:t>B</a:t>
            </a:r>
            <a:r>
              <a:rPr lang="en-GB" sz="4000" dirty="0" smtClean="0"/>
              <a:t>(for bravo!)</a:t>
            </a:r>
            <a:endParaRPr lang="en-GB" sz="8800" dirty="0" smtClean="0"/>
          </a:p>
          <a:p>
            <a:pPr marL="0" indent="0">
              <a:buFont typeface="Wingdings" pitchFamily="2" charset="2"/>
              <a:buNone/>
            </a:pPr>
            <a:r>
              <a:rPr lang="en-GB" sz="3400" dirty="0" smtClean="0"/>
              <a:t>Write down how many more are needed to get to 100.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70</a:t>
            </a:r>
            <a:r>
              <a:rPr lang="en-GB" sz="2800" b="1" dirty="0"/>
              <a:t>	</a:t>
            </a:r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60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30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80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10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90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50</a:t>
            </a:r>
            <a:endParaRPr lang="en-GB" sz="2800" b="1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40</a:t>
            </a:r>
            <a:endParaRPr lang="en-GB" sz="2800" b="1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b="1" dirty="0" smtClean="0"/>
              <a:t>20</a:t>
            </a:r>
            <a:r>
              <a:rPr lang="en-GB" sz="2800" b="1" dirty="0"/>
              <a:t>	</a:t>
            </a:r>
            <a:r>
              <a:rPr lang="en-GB" sz="2800" dirty="0"/>
              <a:t>	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51303D97-F935-46DA-9442-823405F1BFDC}"/>
              </a:ext>
            </a:extLst>
          </p:cNvPr>
          <p:cNvSpPr txBox="1">
            <a:spLocks/>
          </p:cNvSpPr>
          <p:nvPr/>
        </p:nvSpPr>
        <p:spPr>
          <a:xfrm>
            <a:off x="8123584" y="1434417"/>
            <a:ext cx="3415483" cy="512090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8800" dirty="0" smtClean="0"/>
              <a:t>C</a:t>
            </a:r>
            <a:r>
              <a:rPr lang="en-GB" sz="4400" dirty="0" smtClean="0"/>
              <a:t>(for clever clogs)</a:t>
            </a:r>
            <a:endParaRPr lang="en-GB" sz="8800" dirty="0"/>
          </a:p>
          <a:p>
            <a:pPr marL="0" indent="0">
              <a:buFont typeface="Wingdings" pitchFamily="2" charset="2"/>
              <a:buNone/>
            </a:pPr>
            <a:r>
              <a:rPr lang="en-GB" sz="3800" dirty="0"/>
              <a:t>Write </a:t>
            </a:r>
            <a:r>
              <a:rPr lang="en-GB" sz="3800" dirty="0" smtClean="0"/>
              <a:t>down how many more are needed to get to 100.</a:t>
            </a:r>
            <a:endParaRPr lang="en-GB" sz="3800" dirty="0"/>
          </a:p>
          <a:p>
            <a:pPr marL="0" indent="0">
              <a:buFont typeface="Wingdings" pitchFamily="2" charset="2"/>
              <a:buNone/>
            </a:pPr>
            <a:endParaRPr lang="en-GB" sz="2800" dirty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67</a:t>
            </a:r>
            <a:endParaRPr lang="en-GB" sz="2800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18</a:t>
            </a:r>
            <a:endParaRPr lang="en-GB" sz="2800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56</a:t>
            </a:r>
            <a:endParaRPr lang="en-GB" sz="2800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9</a:t>
            </a:r>
            <a:endParaRPr lang="en-GB" sz="2800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89</a:t>
            </a:r>
            <a:endParaRPr lang="en-GB" sz="2800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45</a:t>
            </a:r>
            <a:endParaRPr lang="en-GB" sz="2800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33</a:t>
            </a:r>
            <a:endParaRPr lang="en-GB" sz="2800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99</a:t>
            </a:r>
            <a:endParaRPr lang="en-GB" sz="2800" dirty="0" smtClean="0"/>
          </a:p>
          <a:p>
            <a:pPr marL="514350" indent="-514350">
              <a:buFont typeface="Wingdings" pitchFamily="2" charset="2"/>
              <a:buAutoNum type="arabicPeriod"/>
            </a:pPr>
            <a:r>
              <a:rPr lang="en-GB" sz="2800" dirty="0" smtClean="0"/>
              <a:t>74</a:t>
            </a:r>
            <a:r>
              <a:rPr lang="en-GB" sz="2800" dirty="0"/>
              <a:t>		</a:t>
            </a:r>
          </a:p>
        </p:txBody>
      </p:sp>
      <p:pic>
        <p:nvPicPr>
          <p:cNvPr id="6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6591812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7C00AE-FF56-4CC9-A7AA-6BB7A016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0051B3-BF86-4CC3-AF23-039A7B977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90334"/>
            <a:ext cx="6059822" cy="22615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u="sng" dirty="0"/>
              <a:t>Greater Depth Question 1</a:t>
            </a:r>
          </a:p>
          <a:p>
            <a:pPr marL="0" indent="0">
              <a:buNone/>
            </a:pPr>
            <a:r>
              <a:rPr lang="en-US" dirty="0" smtClean="0"/>
              <a:t>Always, Sometimes, Never</a:t>
            </a: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you add 7 to a number ending in </a:t>
            </a:r>
            <a:r>
              <a:rPr lang="en-US" dirty="0" smtClean="0"/>
              <a:t>8, </a:t>
            </a:r>
            <a:r>
              <a:rPr lang="en-US" dirty="0"/>
              <a:t>your answer ends with 5. Explain your answer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add 70 to a number ending in 8, your answer ends with 5. Explain your answer.</a:t>
            </a:r>
            <a:endParaRPr lang="en-GB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051031" y="393421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u="sng" dirty="0" smtClean="0"/>
              <a:t>Greater Depth Question 2</a:t>
            </a:r>
          </a:p>
          <a:p>
            <a:r>
              <a:rPr lang="en-GB" dirty="0" smtClean="0"/>
              <a:t>From 4, 6 more is needed to get to 10.</a:t>
            </a:r>
          </a:p>
          <a:p>
            <a:r>
              <a:rPr lang="en-GB" dirty="0" smtClean="0"/>
              <a:t>How many more are needed to get to 1000 from 400?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789218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E7C00AE-FF56-4CC9-A7AA-6BB7A016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0051B3-BF86-4CC3-AF23-039A7B977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77271"/>
            <a:ext cx="5539958" cy="3404749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Greater Depth Question 2</a:t>
            </a:r>
          </a:p>
          <a:p>
            <a:pPr marL="0" indent="0">
              <a:buNone/>
            </a:pPr>
            <a:r>
              <a:rPr lang="en-GB" dirty="0" smtClean="0"/>
              <a:t>From 4, 6 more is needed to get to 10.</a:t>
            </a:r>
          </a:p>
          <a:p>
            <a:pPr marL="0" indent="0">
              <a:buNone/>
            </a:pPr>
            <a:r>
              <a:rPr lang="en-GB" dirty="0" smtClean="0"/>
              <a:t>How many more are needed to get to 1000 from 400?</a:t>
            </a:r>
            <a:endParaRPr lang="en-GB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49150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DA3C11-066E-4D48-813E-93A82187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Warm up: The doubling machine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ABFABD-15E3-4775-8132-4C19A2F6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45643"/>
            <a:ext cx="10058400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000" dirty="0" smtClean="0"/>
              <a:t>I’m going to put in these numbers: 10, 14, 24, 50</a:t>
            </a:r>
          </a:p>
          <a:p>
            <a:pPr marL="0" indent="0" algn="ctr">
              <a:buNone/>
            </a:pPr>
            <a:r>
              <a:rPr lang="en-GB" sz="3000" dirty="0" smtClean="0"/>
              <a:t>What will </a:t>
            </a:r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buNone/>
            </a:pPr>
            <a:endParaRPr lang="en-GB" sz="3000" dirty="0" smtClean="0"/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buNone/>
            </a:pPr>
            <a:endParaRPr lang="en-GB" sz="3000" dirty="0" smtClean="0"/>
          </a:p>
          <a:p>
            <a:pPr marL="0" indent="0" algn="ctr">
              <a:buNone/>
            </a:pPr>
            <a:r>
              <a:rPr lang="en-GB" sz="3000" dirty="0" smtClean="0"/>
              <a:t>What numbers will come out?</a:t>
            </a:r>
            <a:endParaRPr lang="en-GB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283"/>
          <a:stretch/>
        </p:blipFill>
        <p:spPr>
          <a:xfrm>
            <a:off x="3015614" y="2563686"/>
            <a:ext cx="6076134" cy="2478578"/>
          </a:xfrm>
          <a:prstGeom prst="rect">
            <a:avLst/>
          </a:prstGeom>
        </p:spPr>
      </p:pic>
      <p:pic>
        <p:nvPicPr>
          <p:cNvPr id="6" name="Picture 2" descr="Greenhouse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8688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DA3C11-066E-4D48-813E-93A82187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Warm up: The doubling machine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ABFABD-15E3-4775-8132-4C19A2F6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45643"/>
            <a:ext cx="10058400" cy="405079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3000" dirty="0" smtClean="0"/>
              <a:t>I put in these numbers: 10, 14, 24, 50</a:t>
            </a:r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buNone/>
            </a:pPr>
            <a:endParaRPr lang="en-GB" sz="3000" dirty="0" smtClean="0"/>
          </a:p>
          <a:p>
            <a:pPr marL="0" indent="0" algn="ctr">
              <a:buNone/>
            </a:pPr>
            <a:endParaRPr lang="en-GB" sz="3000" dirty="0"/>
          </a:p>
          <a:p>
            <a:pPr marL="0" indent="0" algn="ctr">
              <a:buNone/>
            </a:pPr>
            <a:endParaRPr lang="en-GB" sz="3000" dirty="0" smtClean="0"/>
          </a:p>
          <a:p>
            <a:pPr marL="0" indent="0" algn="ctr">
              <a:buNone/>
            </a:pPr>
            <a:r>
              <a:rPr lang="en-GB" sz="3000" dirty="0" smtClean="0"/>
              <a:t>Here is what came out. </a:t>
            </a:r>
          </a:p>
          <a:p>
            <a:pPr marL="0" indent="0" algn="ctr">
              <a:buNone/>
            </a:pPr>
            <a:endParaRPr lang="en-GB" sz="4800" dirty="0" smtClean="0"/>
          </a:p>
          <a:p>
            <a:pPr marL="0" indent="0" algn="ctr">
              <a:buNone/>
            </a:pPr>
            <a:r>
              <a:rPr lang="en-GB" sz="4800" dirty="0" smtClean="0"/>
              <a:t>This is what came out: 20, 28, 48, 100</a:t>
            </a:r>
            <a:endParaRPr lang="en-GB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283"/>
          <a:stretch/>
        </p:blipFill>
        <p:spPr>
          <a:xfrm>
            <a:off x="3060981" y="2415698"/>
            <a:ext cx="6076134" cy="2478578"/>
          </a:xfrm>
          <a:prstGeom prst="rect">
            <a:avLst/>
          </a:prstGeom>
        </p:spPr>
      </p:pic>
      <p:pic>
        <p:nvPicPr>
          <p:cNvPr id="6" name="Picture 2" descr="Greenhouse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 flipV="1">
            <a:off x="0" y="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5537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Clap </a:t>
            </a:r>
            <a:r>
              <a:rPr lang="en-GB" dirty="0" err="1" smtClean="0"/>
              <a:t>clap</a:t>
            </a:r>
            <a:r>
              <a:rPr lang="en-GB" dirty="0" smtClean="0"/>
              <a:t>, clap </a:t>
            </a:r>
            <a:r>
              <a:rPr lang="en-GB" dirty="0" err="1" smtClean="0"/>
              <a:t>clap</a:t>
            </a:r>
            <a:r>
              <a:rPr lang="en-GB" dirty="0" smtClean="0"/>
              <a:t> </a:t>
            </a:r>
            <a:r>
              <a:rPr lang="en-GB" dirty="0" err="1" smtClean="0"/>
              <a:t>clap</a:t>
            </a:r>
            <a:r>
              <a:rPr lang="en-GB" dirty="0" smtClean="0"/>
              <a:t> </a:t>
            </a:r>
            <a:r>
              <a:rPr lang="en-GB" dirty="0" err="1" smtClean="0"/>
              <a:t>clap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I will clap a set of times tables. When I say “now” you must clap the next number in the sequence!</a:t>
            </a:r>
            <a:endParaRPr lang="en-GB" sz="4400" dirty="0"/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1051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1493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counting stick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Let’s count using the counting stick...</a:t>
            </a:r>
          </a:p>
          <a:p>
            <a:pPr marL="0" indent="0">
              <a:buNone/>
            </a:pP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We will start with our 2s.</a:t>
            </a:r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1051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1493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counting stick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Let’s move on to our 5s.</a:t>
            </a:r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1051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1493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counting stick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Let’s move on to our 10s.</a:t>
            </a:r>
          </a:p>
        </p:txBody>
      </p:sp>
      <p:pic>
        <p:nvPicPr>
          <p:cNvPr id="4" name="Picture 2" descr="Greenhouse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10510"/>
            <a:ext cx="2743200" cy="2127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14939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201</TotalTime>
  <Words>797</Words>
  <Application>Microsoft Office PowerPoint</Application>
  <PresentationFormat>Custom</PresentationFormat>
  <Paragraphs>189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Wood Type</vt:lpstr>
      <vt:lpstr>Counting 1</vt:lpstr>
      <vt:lpstr>Warm up: The doubling machine</vt:lpstr>
      <vt:lpstr>Warm up: The doubling machine</vt:lpstr>
      <vt:lpstr>Warm up: The doubling machine</vt:lpstr>
      <vt:lpstr>Warm up: The doubling machine</vt:lpstr>
      <vt:lpstr>Clap clap, clap clap clap clap</vt:lpstr>
      <vt:lpstr>The counting stick</vt:lpstr>
      <vt:lpstr>The counting stick</vt:lpstr>
      <vt:lpstr>The counting stick</vt:lpstr>
      <vt:lpstr>The counting stick</vt:lpstr>
      <vt:lpstr>Number bonds</vt:lpstr>
      <vt:lpstr>Number bonds</vt:lpstr>
      <vt:lpstr>Number bonds</vt:lpstr>
      <vt:lpstr>Number bonds</vt:lpstr>
      <vt:lpstr>Number bonds</vt:lpstr>
      <vt:lpstr>Number bonds</vt:lpstr>
      <vt:lpstr>Number bonds</vt:lpstr>
      <vt:lpstr>Number bonds</vt:lpstr>
      <vt:lpstr>Number bonds</vt:lpstr>
      <vt:lpstr>Ping Pong</vt:lpstr>
      <vt:lpstr>Ping Pong</vt:lpstr>
      <vt:lpstr>Ping Pong</vt:lpstr>
      <vt:lpstr>Number aliens</vt:lpstr>
      <vt:lpstr>Number bonds... To 100!</vt:lpstr>
      <vt:lpstr>Number bonds</vt:lpstr>
      <vt:lpstr>Number bonds</vt:lpstr>
      <vt:lpstr>Number bonds</vt:lpstr>
      <vt:lpstr>Number bonds</vt:lpstr>
      <vt:lpstr>Number bonds</vt:lpstr>
      <vt:lpstr>Number bonds</vt:lpstr>
      <vt:lpstr>Number bonds</vt:lpstr>
      <vt:lpstr>Questions…</vt:lpstr>
      <vt:lpstr>ANSWERS…</vt:lpstr>
      <vt:lpstr>CHALLENGE!</vt:lpstr>
      <vt:lpstr>CHALLENGE!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</dc:title>
  <dc:creator>Jack Green</dc:creator>
  <cp:lastModifiedBy>Jack</cp:lastModifiedBy>
  <cp:revision>23</cp:revision>
  <cp:lastPrinted>2018-09-18T07:25:48Z</cp:lastPrinted>
  <dcterms:created xsi:type="dcterms:W3CDTF">2018-09-05T17:39:10Z</dcterms:created>
  <dcterms:modified xsi:type="dcterms:W3CDTF">2020-09-13T16:27:48Z</dcterms:modified>
</cp:coreProperties>
</file>