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83" r:id="rId3"/>
    <p:sldId id="284" r:id="rId4"/>
    <p:sldId id="285" r:id="rId5"/>
    <p:sldId id="268" r:id="rId6"/>
    <p:sldId id="274" r:id="rId7"/>
    <p:sldId id="275" r:id="rId8"/>
    <p:sldId id="276" r:id="rId9"/>
    <p:sldId id="277" r:id="rId10"/>
    <p:sldId id="278" r:id="rId11"/>
    <p:sldId id="279" r:id="rId12"/>
    <p:sldId id="269" r:id="rId13"/>
    <p:sldId id="280" r:id="rId14"/>
    <p:sldId id="281" r:id="rId15"/>
    <p:sldId id="282" r:id="rId16"/>
    <p:sldId id="286" r:id="rId17"/>
    <p:sldId id="287" r:id="rId18"/>
    <p:sldId id="288" r:id="rId19"/>
    <p:sldId id="289" r:id="rId20"/>
    <p:sldId id="271" r:id="rId21"/>
    <p:sldId id="290" r:id="rId22"/>
    <p:sldId id="272"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91" d="100"/>
          <a:sy n="91" d="100"/>
        </p:scale>
        <p:origin x="534" y="84"/>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9/15/2020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9/15/2020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9/15/2020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9/15/2020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9/15/2020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9/15/2020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9/15/2020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32894-0EEF-4334-9EEA-E021C364713E}"/>
              </a:ext>
            </a:extLst>
          </p:cNvPr>
          <p:cNvSpPr>
            <a:spLocks noGrp="1"/>
          </p:cNvSpPr>
          <p:nvPr>
            <p:ph type="ctrTitle"/>
          </p:nvPr>
        </p:nvSpPr>
        <p:spPr/>
        <p:txBody>
          <a:bodyPr/>
          <a:lstStyle/>
          <a:p>
            <a:r>
              <a:rPr lang="en-GB" dirty="0" smtClean="0"/>
              <a:t>COUNTING 2</a:t>
            </a:r>
            <a:endParaRPr lang="en-GB" dirty="0"/>
          </a:p>
        </p:txBody>
      </p:sp>
      <p:sp>
        <p:nvSpPr>
          <p:cNvPr id="3" name="Subtitle 2">
            <a:extLst>
              <a:ext uri="{FF2B5EF4-FFF2-40B4-BE49-F238E27FC236}">
                <a16:creationId xmlns:a16="http://schemas.microsoft.com/office/drawing/2014/main" id="{997426E6-373A-4637-859D-3E6B417E468C}"/>
              </a:ext>
            </a:extLst>
          </p:cNvPr>
          <p:cNvSpPr>
            <a:spLocks noGrp="1"/>
          </p:cNvSpPr>
          <p:nvPr>
            <p:ph type="subTitle" idx="1"/>
          </p:nvPr>
        </p:nvSpPr>
        <p:spPr/>
        <p:txBody>
          <a:bodyPr/>
          <a:lstStyle/>
          <a:p>
            <a:r>
              <a:rPr lang="en-GB" dirty="0" smtClean="0"/>
              <a:t>Value of digits within numbers, partitioning, ordering numbers</a:t>
            </a: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2532992" y="5665075"/>
            <a:ext cx="6980127" cy="541283"/>
          </a:xfrm>
          <a:prstGeom prst="rect">
            <a:avLst/>
          </a:prstGeom>
          <a:noFill/>
          <a:ln w="9525" algn="in">
            <a:noFill/>
            <a:miter lim="800000"/>
            <a:headEnd/>
            <a:tailEnd/>
          </a:ln>
          <a:effectLst/>
        </p:spPr>
      </p:pic>
    </p:spTree>
    <p:extLst>
      <p:ext uri="{BB962C8B-B14F-4D97-AF65-F5344CB8AC3E}">
        <p14:creationId xmlns:p14="http://schemas.microsoft.com/office/powerpoint/2010/main" val="286542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3C11-066E-4D48-813E-93A82187F330}"/>
              </a:ext>
            </a:extLst>
          </p:cNvPr>
          <p:cNvSpPr>
            <a:spLocks noGrp="1"/>
          </p:cNvSpPr>
          <p:nvPr>
            <p:ph type="title"/>
          </p:nvPr>
        </p:nvSpPr>
        <p:spPr/>
        <p:txBody>
          <a:bodyPr/>
          <a:lstStyle/>
          <a:p>
            <a:pPr algn="ctr"/>
            <a:r>
              <a:rPr lang="en-GB" dirty="0"/>
              <a:t>I’m thinking of a number</a:t>
            </a:r>
          </a:p>
        </p:txBody>
      </p:sp>
      <p:sp>
        <p:nvSpPr>
          <p:cNvPr id="3" name="Content Placeholder 2">
            <a:extLst>
              <a:ext uri="{FF2B5EF4-FFF2-40B4-BE49-F238E27FC236}">
                <a16:creationId xmlns:a16="http://schemas.microsoft.com/office/drawing/2014/main" id="{6CABFABD-15E3-4775-8132-4C19A2F62E2A}"/>
              </a:ext>
            </a:extLst>
          </p:cNvPr>
          <p:cNvSpPr>
            <a:spLocks noGrp="1"/>
          </p:cNvSpPr>
          <p:nvPr>
            <p:ph idx="1"/>
          </p:nvPr>
        </p:nvSpPr>
        <p:spPr/>
        <p:txBody>
          <a:bodyPr>
            <a:normAutofit/>
          </a:bodyPr>
          <a:lstStyle/>
          <a:p>
            <a:pPr marL="0" indent="0" algn="ctr">
              <a:buNone/>
            </a:pPr>
            <a:r>
              <a:rPr lang="en-GB" sz="13800" dirty="0"/>
              <a:t>Have you guessed it?</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87157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3C11-066E-4D48-813E-93A82187F330}"/>
              </a:ext>
            </a:extLst>
          </p:cNvPr>
          <p:cNvSpPr>
            <a:spLocks noGrp="1"/>
          </p:cNvSpPr>
          <p:nvPr>
            <p:ph type="title"/>
          </p:nvPr>
        </p:nvSpPr>
        <p:spPr/>
        <p:txBody>
          <a:bodyPr/>
          <a:lstStyle/>
          <a:p>
            <a:pPr algn="ctr"/>
            <a:r>
              <a:rPr lang="en-GB" dirty="0"/>
              <a:t>I’m thinking of a number</a:t>
            </a:r>
          </a:p>
        </p:txBody>
      </p:sp>
      <p:sp>
        <p:nvSpPr>
          <p:cNvPr id="3" name="Content Placeholder 2">
            <a:extLst>
              <a:ext uri="{FF2B5EF4-FFF2-40B4-BE49-F238E27FC236}">
                <a16:creationId xmlns:a16="http://schemas.microsoft.com/office/drawing/2014/main" id="{6CABFABD-15E3-4775-8132-4C19A2F62E2A}"/>
              </a:ext>
            </a:extLst>
          </p:cNvPr>
          <p:cNvSpPr>
            <a:spLocks noGrp="1"/>
          </p:cNvSpPr>
          <p:nvPr>
            <p:ph idx="1"/>
          </p:nvPr>
        </p:nvSpPr>
        <p:spPr/>
        <p:txBody>
          <a:bodyPr>
            <a:normAutofit/>
          </a:bodyPr>
          <a:lstStyle/>
          <a:p>
            <a:pPr marL="0" indent="0" algn="ctr">
              <a:buNone/>
            </a:pPr>
            <a:r>
              <a:rPr lang="en-GB" sz="13800" dirty="0"/>
              <a:t>My number is 15!</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963600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4134-09AF-4C55-8C6F-D38E87A43453}"/>
              </a:ext>
            </a:extLst>
          </p:cNvPr>
          <p:cNvSpPr>
            <a:spLocks noGrp="1"/>
          </p:cNvSpPr>
          <p:nvPr>
            <p:ph type="title"/>
          </p:nvPr>
        </p:nvSpPr>
        <p:spPr/>
        <p:txBody>
          <a:bodyPr/>
          <a:lstStyle/>
          <a:p>
            <a:r>
              <a:rPr lang="en-GB" dirty="0"/>
              <a:t>Let’s look at a number</a:t>
            </a:r>
          </a:p>
        </p:txBody>
      </p:sp>
      <p:sp>
        <p:nvSpPr>
          <p:cNvPr id="3" name="Content Placeholder 2">
            <a:extLst>
              <a:ext uri="{FF2B5EF4-FFF2-40B4-BE49-F238E27FC236}">
                <a16:creationId xmlns:a16="http://schemas.microsoft.com/office/drawing/2014/main" id="{A592F94E-4229-4D86-9DC9-6A84C34906EC}"/>
              </a:ext>
            </a:extLst>
          </p:cNvPr>
          <p:cNvSpPr>
            <a:spLocks noGrp="1"/>
          </p:cNvSpPr>
          <p:nvPr>
            <p:ph idx="1"/>
          </p:nvPr>
        </p:nvSpPr>
        <p:spPr/>
        <p:txBody>
          <a:bodyPr>
            <a:normAutofit/>
          </a:bodyPr>
          <a:lstStyle/>
          <a:p>
            <a:pPr marL="0" indent="0" algn="ctr">
              <a:buNone/>
            </a:pPr>
            <a:endParaRPr lang="en-GB" sz="7200" dirty="0"/>
          </a:p>
          <a:p>
            <a:pPr marL="0" indent="0" algn="ctr">
              <a:buNone/>
            </a:pPr>
            <a:r>
              <a:rPr lang="en-GB" sz="19900" dirty="0"/>
              <a:t>1 9 2</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512026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4134-09AF-4C55-8C6F-D38E87A43453}"/>
              </a:ext>
            </a:extLst>
          </p:cNvPr>
          <p:cNvSpPr>
            <a:spLocks noGrp="1"/>
          </p:cNvSpPr>
          <p:nvPr>
            <p:ph type="title"/>
          </p:nvPr>
        </p:nvSpPr>
        <p:spPr/>
        <p:txBody>
          <a:bodyPr/>
          <a:lstStyle/>
          <a:p>
            <a:r>
              <a:rPr lang="en-GB" dirty="0"/>
              <a:t>Let’s look at a number</a:t>
            </a:r>
          </a:p>
        </p:txBody>
      </p:sp>
      <p:sp>
        <p:nvSpPr>
          <p:cNvPr id="3" name="Content Placeholder 2">
            <a:extLst>
              <a:ext uri="{FF2B5EF4-FFF2-40B4-BE49-F238E27FC236}">
                <a16:creationId xmlns:a16="http://schemas.microsoft.com/office/drawing/2014/main" id="{A592F94E-4229-4D86-9DC9-6A84C34906EC}"/>
              </a:ext>
            </a:extLst>
          </p:cNvPr>
          <p:cNvSpPr>
            <a:spLocks noGrp="1"/>
          </p:cNvSpPr>
          <p:nvPr>
            <p:ph idx="1"/>
          </p:nvPr>
        </p:nvSpPr>
        <p:spPr/>
        <p:txBody>
          <a:bodyPr>
            <a:noAutofit/>
          </a:bodyPr>
          <a:lstStyle/>
          <a:p>
            <a:pPr marL="0" indent="0" algn="ctr">
              <a:buNone/>
            </a:pPr>
            <a:r>
              <a:rPr lang="en-GB" sz="11500" dirty="0"/>
              <a:t>H T O</a:t>
            </a:r>
          </a:p>
          <a:p>
            <a:pPr marL="0" indent="0" algn="ctr">
              <a:buNone/>
            </a:pPr>
            <a:r>
              <a:rPr lang="en-GB" sz="11500" dirty="0"/>
              <a:t>1 9 2</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675607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4134-09AF-4C55-8C6F-D38E87A43453}"/>
              </a:ext>
            </a:extLst>
          </p:cNvPr>
          <p:cNvSpPr>
            <a:spLocks noGrp="1"/>
          </p:cNvSpPr>
          <p:nvPr>
            <p:ph type="title"/>
          </p:nvPr>
        </p:nvSpPr>
        <p:spPr/>
        <p:txBody>
          <a:bodyPr/>
          <a:lstStyle/>
          <a:p>
            <a:r>
              <a:rPr lang="en-GB" dirty="0"/>
              <a:t>Let’s look at a number</a:t>
            </a:r>
          </a:p>
        </p:txBody>
      </p:sp>
      <p:sp>
        <p:nvSpPr>
          <p:cNvPr id="3" name="Content Placeholder 2">
            <a:extLst>
              <a:ext uri="{FF2B5EF4-FFF2-40B4-BE49-F238E27FC236}">
                <a16:creationId xmlns:a16="http://schemas.microsoft.com/office/drawing/2014/main" id="{A592F94E-4229-4D86-9DC9-6A84C34906EC}"/>
              </a:ext>
            </a:extLst>
          </p:cNvPr>
          <p:cNvSpPr>
            <a:spLocks noGrp="1"/>
          </p:cNvSpPr>
          <p:nvPr>
            <p:ph idx="1"/>
          </p:nvPr>
        </p:nvSpPr>
        <p:spPr>
          <a:xfrm>
            <a:off x="-2799788" y="2107361"/>
            <a:ext cx="10224169" cy="4050792"/>
          </a:xfrm>
        </p:spPr>
        <p:txBody>
          <a:bodyPr>
            <a:noAutofit/>
          </a:bodyPr>
          <a:lstStyle/>
          <a:p>
            <a:pPr marL="0" indent="0" algn="ctr">
              <a:buNone/>
            </a:pPr>
            <a:r>
              <a:rPr lang="en-GB" sz="11500" dirty="0"/>
              <a:t>H T O</a:t>
            </a:r>
          </a:p>
          <a:p>
            <a:pPr marL="0" indent="0" algn="ctr">
              <a:buNone/>
            </a:pPr>
            <a:r>
              <a:rPr lang="en-GB" sz="11500" dirty="0"/>
              <a:t>1 9 2</a:t>
            </a:r>
          </a:p>
        </p:txBody>
      </p:sp>
      <p:sp>
        <p:nvSpPr>
          <p:cNvPr id="4" name="Rectangle 3">
            <a:extLst>
              <a:ext uri="{FF2B5EF4-FFF2-40B4-BE49-F238E27FC236}">
                <a16:creationId xmlns:a16="http://schemas.microsoft.com/office/drawing/2014/main" id="{D5E2B96A-8845-4B02-9A53-F091901BE610}"/>
              </a:ext>
            </a:extLst>
          </p:cNvPr>
          <p:cNvSpPr/>
          <p:nvPr/>
        </p:nvSpPr>
        <p:spPr>
          <a:xfrm>
            <a:off x="5420139" y="2107361"/>
            <a:ext cx="6096000" cy="3170099"/>
          </a:xfrm>
          <a:prstGeom prst="rect">
            <a:avLst/>
          </a:prstGeom>
        </p:spPr>
        <p:txBody>
          <a:bodyPr>
            <a:spAutoFit/>
          </a:bodyPr>
          <a:lstStyle/>
          <a:p>
            <a:r>
              <a:rPr lang="en-GB" sz="4000" dirty="0"/>
              <a:t>There are TWO ones.</a:t>
            </a:r>
          </a:p>
          <a:p>
            <a:endParaRPr lang="en-GB" sz="4000" dirty="0"/>
          </a:p>
          <a:p>
            <a:r>
              <a:rPr lang="en-GB" sz="4000" dirty="0"/>
              <a:t>There are NINE tens.</a:t>
            </a:r>
          </a:p>
          <a:p>
            <a:endParaRPr lang="en-GB" sz="4000" dirty="0"/>
          </a:p>
          <a:p>
            <a:r>
              <a:rPr lang="en-GB" sz="4000" dirty="0"/>
              <a:t>There is ONE hundred.</a:t>
            </a:r>
          </a:p>
        </p:txBody>
      </p:sp>
      <p:pic>
        <p:nvPicPr>
          <p:cNvPr id="5"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091563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35EEB-F763-401A-9BB6-D0B831254C25}"/>
              </a:ext>
            </a:extLst>
          </p:cNvPr>
          <p:cNvSpPr>
            <a:spLocks noGrp="1"/>
          </p:cNvSpPr>
          <p:nvPr>
            <p:ph type="title"/>
          </p:nvPr>
        </p:nvSpPr>
        <p:spPr/>
        <p:txBody>
          <a:bodyPr/>
          <a:lstStyle/>
          <a:p>
            <a:r>
              <a:rPr lang="en-GB" dirty="0"/>
              <a:t>In your pairs</a:t>
            </a:r>
          </a:p>
        </p:txBody>
      </p:sp>
      <p:sp>
        <p:nvSpPr>
          <p:cNvPr id="3" name="Content Placeholder 2">
            <a:extLst>
              <a:ext uri="{FF2B5EF4-FFF2-40B4-BE49-F238E27FC236}">
                <a16:creationId xmlns:a16="http://schemas.microsoft.com/office/drawing/2014/main" id="{DFB9ADC0-4A8A-4469-B089-7F9727ED4331}"/>
              </a:ext>
            </a:extLst>
          </p:cNvPr>
          <p:cNvSpPr>
            <a:spLocks noGrp="1"/>
          </p:cNvSpPr>
          <p:nvPr>
            <p:ph idx="1"/>
          </p:nvPr>
        </p:nvSpPr>
        <p:spPr/>
        <p:txBody>
          <a:bodyPr/>
          <a:lstStyle/>
          <a:p>
            <a:pPr marL="0" indent="0">
              <a:buNone/>
            </a:pPr>
            <a:r>
              <a:rPr lang="en-GB" dirty="0"/>
              <a:t>Draw a place value </a:t>
            </a:r>
            <a:r>
              <a:rPr lang="en-GB" dirty="0" smtClean="0"/>
              <a:t>chart like mine.</a:t>
            </a:r>
            <a:endParaRPr lang="en-GB" dirty="0"/>
          </a:p>
          <a:p>
            <a:pPr marL="0" indent="0">
              <a:buNone/>
            </a:pPr>
            <a:endParaRPr lang="en-GB" dirty="0"/>
          </a:p>
          <a:p>
            <a:pPr marL="0" indent="0">
              <a:buNone/>
            </a:pPr>
            <a:r>
              <a:rPr lang="en-GB" dirty="0"/>
              <a:t>Write down these numbers in the correct places on the chart:</a:t>
            </a:r>
          </a:p>
          <a:p>
            <a:pPr marL="0" indent="0">
              <a:buNone/>
            </a:pPr>
            <a:endParaRPr lang="en-GB" dirty="0"/>
          </a:p>
          <a:p>
            <a:pPr marL="0" indent="0">
              <a:buNone/>
            </a:pPr>
            <a:r>
              <a:rPr lang="en-GB" sz="6000" dirty="0"/>
              <a:t>111, 204, 344, 19, 931, 46</a:t>
            </a:r>
          </a:p>
        </p:txBody>
      </p:sp>
      <p:sp>
        <p:nvSpPr>
          <p:cNvPr id="4" name="Rectangle 3"/>
          <p:cNvSpPr/>
          <p:nvPr/>
        </p:nvSpPr>
        <p:spPr>
          <a:xfrm>
            <a:off x="8232377" y="867922"/>
            <a:ext cx="3315716" cy="1569660"/>
          </a:xfrm>
          <a:prstGeom prst="rect">
            <a:avLst/>
          </a:prstGeom>
        </p:spPr>
        <p:txBody>
          <a:bodyPr wrap="none">
            <a:spAutoFit/>
          </a:bodyPr>
          <a:lstStyle/>
          <a:p>
            <a:pPr algn="ctr"/>
            <a:r>
              <a:rPr lang="en-GB" sz="9600" dirty="0"/>
              <a:t>H T O</a:t>
            </a:r>
            <a:endParaRPr lang="en-GB" sz="9600" dirty="0"/>
          </a:p>
        </p:txBody>
      </p:sp>
      <p:pic>
        <p:nvPicPr>
          <p:cNvPr id="7"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4202825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3C11-066E-4D48-813E-93A82187F330}"/>
              </a:ext>
            </a:extLst>
          </p:cNvPr>
          <p:cNvSpPr>
            <a:spLocks noGrp="1"/>
          </p:cNvSpPr>
          <p:nvPr>
            <p:ph type="title"/>
          </p:nvPr>
        </p:nvSpPr>
        <p:spPr/>
        <p:txBody>
          <a:bodyPr/>
          <a:lstStyle/>
          <a:p>
            <a:pPr algn="ctr"/>
            <a:r>
              <a:rPr lang="en-GB" dirty="0" smtClean="0"/>
              <a:t>Ladders</a:t>
            </a:r>
            <a:endParaRPr lang="en-GB" dirty="0"/>
          </a:p>
        </p:txBody>
      </p:sp>
      <p:sp>
        <p:nvSpPr>
          <p:cNvPr id="3" name="Content Placeholder 2">
            <a:extLst>
              <a:ext uri="{FF2B5EF4-FFF2-40B4-BE49-F238E27FC236}">
                <a16:creationId xmlns:a16="http://schemas.microsoft.com/office/drawing/2014/main" id="{6CABFABD-15E3-4775-8132-4C19A2F62E2A}"/>
              </a:ext>
            </a:extLst>
          </p:cNvPr>
          <p:cNvSpPr>
            <a:spLocks noGrp="1"/>
          </p:cNvSpPr>
          <p:nvPr>
            <p:ph idx="1"/>
          </p:nvPr>
        </p:nvSpPr>
        <p:spPr>
          <a:xfrm>
            <a:off x="1069848" y="1635617"/>
            <a:ext cx="10058400" cy="4855335"/>
          </a:xfrm>
        </p:spPr>
        <p:txBody>
          <a:bodyPr>
            <a:normAutofit fontScale="85000" lnSpcReduction="20000"/>
          </a:bodyPr>
          <a:lstStyle/>
          <a:p>
            <a:pPr marL="0" indent="0" algn="ctr">
              <a:buNone/>
            </a:pPr>
            <a:r>
              <a:rPr lang="en-GB" sz="3000" dirty="0" smtClean="0"/>
              <a:t>Let’s play a game of ladders.</a:t>
            </a:r>
          </a:p>
          <a:p>
            <a:pPr marL="0" indent="0" algn="ctr">
              <a:buNone/>
            </a:pPr>
            <a:endParaRPr lang="en-GB" sz="3000" dirty="0"/>
          </a:p>
          <a:p>
            <a:pPr marL="0" indent="0" algn="ctr">
              <a:buNone/>
            </a:pPr>
            <a:r>
              <a:rPr lang="en-GB" sz="3000" dirty="0" smtClean="0"/>
              <a:t>I will roll two 1-6 dice to generate two digits.</a:t>
            </a:r>
          </a:p>
          <a:p>
            <a:pPr marL="0" indent="0" algn="ctr">
              <a:buNone/>
            </a:pPr>
            <a:r>
              <a:rPr lang="en-GB" sz="3000" dirty="0" smtClean="0"/>
              <a:t>You can choose which order the digits go in.</a:t>
            </a:r>
          </a:p>
          <a:p>
            <a:pPr marL="0" indent="0" algn="ctr">
              <a:buNone/>
            </a:pPr>
            <a:r>
              <a:rPr lang="en-GB" sz="3000" dirty="0" smtClean="0"/>
              <a:t>You then place the digits in order on the ladder (biggest number near the top, smallest near the bottom). If you can’t go, you must write your number on the outside of your ladder.</a:t>
            </a:r>
          </a:p>
          <a:p>
            <a:pPr marL="0" indent="0" algn="ctr">
              <a:buNone/>
            </a:pPr>
            <a:endParaRPr lang="en-GB" sz="3000" dirty="0"/>
          </a:p>
          <a:p>
            <a:pPr marL="0" indent="0" algn="ctr">
              <a:buNone/>
            </a:pPr>
            <a:r>
              <a:rPr lang="en-GB" sz="3000" dirty="0" err="1" smtClean="0"/>
              <a:t>Eg</a:t>
            </a:r>
            <a:r>
              <a:rPr lang="en-GB" sz="3000" dirty="0" smtClean="0"/>
              <a:t>: if I rolled a 6 and a 1 I could have 61 or I could have 16. 61 would go near the top of my ladder and 16 near the bottom.</a:t>
            </a:r>
          </a:p>
          <a:p>
            <a:pPr marL="0" indent="0" algn="ctr">
              <a:buNone/>
            </a:pPr>
            <a:endParaRPr lang="en-GB" sz="3000" dirty="0"/>
          </a:p>
          <a:p>
            <a:pPr marL="0" indent="0" algn="ctr">
              <a:buNone/>
            </a:pPr>
            <a:r>
              <a:rPr lang="en-GB" sz="3000" dirty="0" smtClean="0"/>
              <a:t>The first person to complete their ladder wins.</a:t>
            </a:r>
          </a:p>
          <a:p>
            <a:pPr marL="0" indent="0" algn="ctr">
              <a:buNone/>
            </a:pPr>
            <a:endParaRPr lang="en-GB" sz="3000"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634054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4134-09AF-4C55-8C6F-D38E87A43453}"/>
              </a:ext>
            </a:extLst>
          </p:cNvPr>
          <p:cNvSpPr>
            <a:spLocks noGrp="1"/>
          </p:cNvSpPr>
          <p:nvPr>
            <p:ph type="title"/>
          </p:nvPr>
        </p:nvSpPr>
        <p:spPr/>
        <p:txBody>
          <a:bodyPr/>
          <a:lstStyle/>
          <a:p>
            <a:r>
              <a:rPr lang="en-GB" dirty="0"/>
              <a:t>Let’s look at a number</a:t>
            </a:r>
          </a:p>
        </p:txBody>
      </p:sp>
      <p:sp>
        <p:nvSpPr>
          <p:cNvPr id="3" name="Content Placeholder 2">
            <a:extLst>
              <a:ext uri="{FF2B5EF4-FFF2-40B4-BE49-F238E27FC236}">
                <a16:creationId xmlns:a16="http://schemas.microsoft.com/office/drawing/2014/main" id="{A592F94E-4229-4D86-9DC9-6A84C34906EC}"/>
              </a:ext>
            </a:extLst>
          </p:cNvPr>
          <p:cNvSpPr>
            <a:spLocks noGrp="1"/>
          </p:cNvSpPr>
          <p:nvPr>
            <p:ph idx="1"/>
          </p:nvPr>
        </p:nvSpPr>
        <p:spPr/>
        <p:txBody>
          <a:bodyPr>
            <a:noAutofit/>
          </a:bodyPr>
          <a:lstStyle/>
          <a:p>
            <a:pPr marL="0" indent="0" algn="ctr">
              <a:buNone/>
            </a:pPr>
            <a:r>
              <a:rPr lang="en-GB" sz="11500" dirty="0"/>
              <a:t>H T O</a:t>
            </a:r>
          </a:p>
          <a:p>
            <a:pPr marL="0" indent="0" algn="ctr">
              <a:buNone/>
            </a:pPr>
            <a:r>
              <a:rPr lang="en-GB" sz="11500" dirty="0"/>
              <a:t>6</a:t>
            </a:r>
            <a:r>
              <a:rPr lang="en-GB" sz="11500" dirty="0" smtClean="0"/>
              <a:t> </a:t>
            </a:r>
            <a:r>
              <a:rPr lang="en-GB" sz="11500" dirty="0"/>
              <a:t>4</a:t>
            </a:r>
            <a:r>
              <a:rPr lang="en-GB" sz="11500" dirty="0" smtClean="0"/>
              <a:t> 3</a:t>
            </a:r>
            <a:endParaRPr lang="en-GB" sz="11500"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3766012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14134-09AF-4C55-8C6F-D38E87A43453}"/>
              </a:ext>
            </a:extLst>
          </p:cNvPr>
          <p:cNvSpPr>
            <a:spLocks noGrp="1"/>
          </p:cNvSpPr>
          <p:nvPr>
            <p:ph type="title"/>
          </p:nvPr>
        </p:nvSpPr>
        <p:spPr/>
        <p:txBody>
          <a:bodyPr/>
          <a:lstStyle/>
          <a:p>
            <a:r>
              <a:rPr lang="en-GB" dirty="0"/>
              <a:t>Let’s look at a number</a:t>
            </a:r>
          </a:p>
        </p:txBody>
      </p:sp>
      <p:sp>
        <p:nvSpPr>
          <p:cNvPr id="3" name="Content Placeholder 2">
            <a:extLst>
              <a:ext uri="{FF2B5EF4-FFF2-40B4-BE49-F238E27FC236}">
                <a16:creationId xmlns:a16="http://schemas.microsoft.com/office/drawing/2014/main" id="{A592F94E-4229-4D86-9DC9-6A84C34906EC}"/>
              </a:ext>
            </a:extLst>
          </p:cNvPr>
          <p:cNvSpPr>
            <a:spLocks noGrp="1"/>
          </p:cNvSpPr>
          <p:nvPr>
            <p:ph idx="1"/>
          </p:nvPr>
        </p:nvSpPr>
        <p:spPr>
          <a:xfrm>
            <a:off x="-2799788" y="2107361"/>
            <a:ext cx="10224169" cy="4050792"/>
          </a:xfrm>
        </p:spPr>
        <p:txBody>
          <a:bodyPr>
            <a:noAutofit/>
          </a:bodyPr>
          <a:lstStyle/>
          <a:p>
            <a:pPr marL="0" indent="0" algn="ctr">
              <a:buNone/>
            </a:pPr>
            <a:r>
              <a:rPr lang="en-GB" sz="11500" dirty="0"/>
              <a:t>H T O</a:t>
            </a:r>
          </a:p>
          <a:p>
            <a:pPr marL="0" indent="0" algn="ctr">
              <a:buNone/>
            </a:pPr>
            <a:r>
              <a:rPr lang="en-GB" sz="11500" dirty="0"/>
              <a:t>6</a:t>
            </a:r>
            <a:r>
              <a:rPr lang="en-GB" sz="11500" dirty="0" smtClean="0"/>
              <a:t> 4 3</a:t>
            </a:r>
            <a:endParaRPr lang="en-GB" sz="11500" dirty="0"/>
          </a:p>
        </p:txBody>
      </p:sp>
      <p:sp>
        <p:nvSpPr>
          <p:cNvPr id="4" name="Rectangle 3">
            <a:extLst>
              <a:ext uri="{FF2B5EF4-FFF2-40B4-BE49-F238E27FC236}">
                <a16:creationId xmlns:a16="http://schemas.microsoft.com/office/drawing/2014/main" id="{D5E2B96A-8845-4B02-9A53-F091901BE610}"/>
              </a:ext>
            </a:extLst>
          </p:cNvPr>
          <p:cNvSpPr/>
          <p:nvPr/>
        </p:nvSpPr>
        <p:spPr>
          <a:xfrm>
            <a:off x="5420139" y="2107361"/>
            <a:ext cx="6096000" cy="3170099"/>
          </a:xfrm>
          <a:prstGeom prst="rect">
            <a:avLst/>
          </a:prstGeom>
        </p:spPr>
        <p:txBody>
          <a:bodyPr>
            <a:spAutoFit/>
          </a:bodyPr>
          <a:lstStyle/>
          <a:p>
            <a:r>
              <a:rPr lang="en-GB" sz="4000" dirty="0"/>
              <a:t>There are </a:t>
            </a:r>
            <a:r>
              <a:rPr lang="en-GB" sz="4000" dirty="0" smtClean="0"/>
              <a:t>THREE ones</a:t>
            </a:r>
            <a:r>
              <a:rPr lang="en-GB" sz="4000" dirty="0"/>
              <a:t>.</a:t>
            </a:r>
          </a:p>
          <a:p>
            <a:endParaRPr lang="en-GB" sz="4000" dirty="0"/>
          </a:p>
          <a:p>
            <a:r>
              <a:rPr lang="en-GB" sz="4000" dirty="0"/>
              <a:t>There are </a:t>
            </a:r>
            <a:r>
              <a:rPr lang="en-GB" sz="4000" dirty="0" smtClean="0"/>
              <a:t>FOUR tens</a:t>
            </a:r>
            <a:r>
              <a:rPr lang="en-GB" sz="4000" dirty="0"/>
              <a:t>.</a:t>
            </a:r>
          </a:p>
          <a:p>
            <a:endParaRPr lang="en-GB" sz="4000" dirty="0"/>
          </a:p>
          <a:p>
            <a:r>
              <a:rPr lang="en-GB" sz="4000" dirty="0"/>
              <a:t>There </a:t>
            </a:r>
            <a:r>
              <a:rPr lang="en-GB" sz="4000" dirty="0" smtClean="0"/>
              <a:t>are SIX hundreds.</a:t>
            </a:r>
            <a:endParaRPr lang="en-GB" sz="4000" dirty="0"/>
          </a:p>
        </p:txBody>
      </p:sp>
      <p:pic>
        <p:nvPicPr>
          <p:cNvPr id="5"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417722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35EEB-F763-401A-9BB6-D0B831254C25}"/>
              </a:ext>
            </a:extLst>
          </p:cNvPr>
          <p:cNvSpPr>
            <a:spLocks noGrp="1"/>
          </p:cNvSpPr>
          <p:nvPr>
            <p:ph type="title"/>
          </p:nvPr>
        </p:nvSpPr>
        <p:spPr/>
        <p:txBody>
          <a:bodyPr/>
          <a:lstStyle/>
          <a:p>
            <a:r>
              <a:rPr lang="en-GB" dirty="0"/>
              <a:t>In your pairs</a:t>
            </a:r>
          </a:p>
        </p:txBody>
      </p:sp>
      <p:sp>
        <p:nvSpPr>
          <p:cNvPr id="3" name="Content Placeholder 2">
            <a:extLst>
              <a:ext uri="{FF2B5EF4-FFF2-40B4-BE49-F238E27FC236}">
                <a16:creationId xmlns:a16="http://schemas.microsoft.com/office/drawing/2014/main" id="{DFB9ADC0-4A8A-4469-B089-7F9727ED4331}"/>
              </a:ext>
            </a:extLst>
          </p:cNvPr>
          <p:cNvSpPr>
            <a:spLocks noGrp="1"/>
          </p:cNvSpPr>
          <p:nvPr>
            <p:ph idx="1"/>
          </p:nvPr>
        </p:nvSpPr>
        <p:spPr/>
        <p:txBody>
          <a:bodyPr>
            <a:normAutofit/>
          </a:bodyPr>
          <a:lstStyle/>
          <a:p>
            <a:pPr marL="0" indent="0">
              <a:buNone/>
            </a:pPr>
            <a:r>
              <a:rPr lang="en-GB" dirty="0" smtClean="0"/>
              <a:t>Put these numbers into order from smallest to largest.</a:t>
            </a:r>
            <a:endParaRPr lang="en-GB" dirty="0"/>
          </a:p>
          <a:p>
            <a:pPr marL="0" indent="0">
              <a:buNone/>
            </a:pPr>
            <a:endParaRPr lang="en-GB" dirty="0"/>
          </a:p>
          <a:p>
            <a:pPr marL="0" indent="0">
              <a:buNone/>
            </a:pPr>
            <a:r>
              <a:rPr lang="en-GB" sz="6000" dirty="0" smtClean="0"/>
              <a:t>101</a:t>
            </a:r>
            <a:r>
              <a:rPr lang="en-GB" sz="6000" dirty="0"/>
              <a:t>, </a:t>
            </a:r>
            <a:r>
              <a:rPr lang="en-GB" sz="6000" dirty="0" smtClean="0"/>
              <a:t>64, 240, 44, 204, 46, 1</a:t>
            </a:r>
          </a:p>
          <a:p>
            <a:pPr marL="0" indent="0">
              <a:buNone/>
            </a:pPr>
            <a:endParaRPr lang="en-GB" dirty="0" smtClean="0"/>
          </a:p>
          <a:p>
            <a:pPr marL="0" indent="0">
              <a:buNone/>
            </a:pPr>
            <a:r>
              <a:rPr lang="en-GB" dirty="0" smtClean="0"/>
              <a:t>Explain to your partner how you know where the numbers should go.</a:t>
            </a: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10398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Warm up: </a:t>
            </a:r>
            <a:r>
              <a:rPr lang="en-GB" dirty="0" err="1" smtClean="0"/>
              <a:t>Mathemagicians</a:t>
            </a:r>
            <a:endParaRPr lang="en-GB" dirty="0"/>
          </a:p>
        </p:txBody>
      </p:sp>
      <p:sp>
        <p:nvSpPr>
          <p:cNvPr id="3" name="Content Placeholder 2"/>
          <p:cNvSpPr>
            <a:spLocks noGrp="1"/>
          </p:cNvSpPr>
          <p:nvPr>
            <p:ph idx="1"/>
          </p:nvPr>
        </p:nvSpPr>
        <p:spPr/>
        <p:txBody>
          <a:bodyPr/>
          <a:lstStyle/>
          <a:p>
            <a:pPr marL="0" indent="0">
              <a:buNone/>
            </a:pPr>
            <a:r>
              <a:rPr lang="en-GB" dirty="0" smtClean="0"/>
              <a:t>In this activity, you will be doing battle, just like Harry Potter, but instead of spells you will be zapping each other with times tables.</a:t>
            </a:r>
          </a:p>
          <a:p>
            <a:pPr marL="0" indent="0">
              <a:buNone/>
            </a:pPr>
            <a:endParaRPr lang="en-GB" dirty="0"/>
          </a:p>
          <a:p>
            <a:pPr marL="0" indent="0">
              <a:buNone/>
            </a:pPr>
            <a:r>
              <a:rPr lang="en-GB" dirty="0" smtClean="0"/>
              <a:t>You will hold your pencil up high in the air so the blunt end is sticking out (let’s be careful, we don’t really want anybody to get hurt!)</a:t>
            </a:r>
          </a:p>
          <a:p>
            <a:pPr marL="0" indent="0">
              <a:buNone/>
            </a:pPr>
            <a:endParaRPr lang="en-GB" dirty="0"/>
          </a:p>
          <a:p>
            <a:pPr marL="0" indent="0">
              <a:buNone/>
            </a:pPr>
            <a:r>
              <a:rPr lang="en-GB" dirty="0" smtClean="0"/>
              <a:t>Your teacher will give you a times table and you will have 3 seconds of thinking time before you are allowed to zap your partner.</a:t>
            </a:r>
          </a:p>
          <a:p>
            <a:pPr marL="0" indent="0">
              <a:buNone/>
            </a:pPr>
            <a:endParaRPr lang="en-GB" dirty="0"/>
          </a:p>
          <a:p>
            <a:pPr marL="0" indent="0">
              <a:buNone/>
            </a:pPr>
            <a:r>
              <a:rPr lang="en-GB" dirty="0" smtClean="0"/>
              <a:t>The quickest person with the correct answer wins.</a:t>
            </a: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4107117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FFE0-D09E-44EB-9F2F-DCA4FDFB0CF8}"/>
              </a:ext>
            </a:extLst>
          </p:cNvPr>
          <p:cNvSpPr>
            <a:spLocks noGrp="1"/>
          </p:cNvSpPr>
          <p:nvPr>
            <p:ph type="title"/>
          </p:nvPr>
        </p:nvSpPr>
        <p:spPr>
          <a:xfrm>
            <a:off x="1069848" y="-124971"/>
            <a:ext cx="10058400" cy="1609344"/>
          </a:xfrm>
        </p:spPr>
        <p:txBody>
          <a:bodyPr/>
          <a:lstStyle/>
          <a:p>
            <a:r>
              <a:rPr lang="en-GB" dirty="0"/>
              <a:t>Questions…</a:t>
            </a:r>
          </a:p>
        </p:txBody>
      </p:sp>
      <p:sp>
        <p:nvSpPr>
          <p:cNvPr id="3" name="Content Placeholder 2">
            <a:extLst>
              <a:ext uri="{FF2B5EF4-FFF2-40B4-BE49-F238E27FC236}">
                <a16:creationId xmlns:a16="http://schemas.microsoft.com/office/drawing/2014/main" id="{4781DBA6-6773-4904-9FE3-83F9A7853FFC}"/>
              </a:ext>
            </a:extLst>
          </p:cNvPr>
          <p:cNvSpPr>
            <a:spLocks noGrp="1"/>
          </p:cNvSpPr>
          <p:nvPr>
            <p:ph idx="1"/>
          </p:nvPr>
        </p:nvSpPr>
        <p:spPr>
          <a:xfrm>
            <a:off x="1063752" y="1419044"/>
            <a:ext cx="3415483" cy="5120905"/>
          </a:xfrm>
        </p:spPr>
        <p:txBody>
          <a:bodyPr>
            <a:normAutofit fontScale="77500" lnSpcReduction="20000"/>
          </a:bodyPr>
          <a:lstStyle/>
          <a:p>
            <a:pPr marL="0" indent="0">
              <a:buNone/>
            </a:pPr>
            <a:r>
              <a:rPr lang="en-GB" sz="8800" dirty="0"/>
              <a:t>A</a:t>
            </a:r>
          </a:p>
          <a:p>
            <a:pPr marL="0" indent="0">
              <a:buNone/>
            </a:pPr>
            <a:r>
              <a:rPr lang="en-GB" sz="2800" dirty="0"/>
              <a:t>Write down the value of the underlined digit.</a:t>
            </a:r>
          </a:p>
          <a:p>
            <a:pPr marL="0" indent="0">
              <a:buNone/>
            </a:pPr>
            <a:endParaRPr lang="en-GB" sz="2800" dirty="0"/>
          </a:p>
          <a:p>
            <a:pPr marL="514350" indent="-514350">
              <a:buAutoNum type="arabicPeriod"/>
            </a:pPr>
            <a:r>
              <a:rPr lang="en-GB" sz="2800" b="1" u="sng" dirty="0"/>
              <a:t>4</a:t>
            </a:r>
            <a:r>
              <a:rPr lang="en-GB" sz="2800" dirty="0"/>
              <a:t>4	</a:t>
            </a:r>
          </a:p>
          <a:p>
            <a:pPr marL="514350" indent="-514350">
              <a:buAutoNum type="arabicPeriod"/>
            </a:pPr>
            <a:r>
              <a:rPr lang="en-GB" sz="2800" dirty="0"/>
              <a:t>5</a:t>
            </a:r>
            <a:r>
              <a:rPr lang="en-GB" sz="2800" b="1" u="sng" dirty="0"/>
              <a:t>7</a:t>
            </a:r>
          </a:p>
          <a:p>
            <a:pPr marL="514350" indent="-514350">
              <a:buAutoNum type="arabicPeriod"/>
            </a:pPr>
            <a:r>
              <a:rPr lang="en-GB" sz="2800" b="1" u="sng" dirty="0"/>
              <a:t>6</a:t>
            </a:r>
            <a:r>
              <a:rPr lang="en-GB" sz="2800" dirty="0"/>
              <a:t>44</a:t>
            </a:r>
          </a:p>
          <a:p>
            <a:pPr marL="514350" indent="-514350">
              <a:buAutoNum type="arabicPeriod"/>
            </a:pPr>
            <a:r>
              <a:rPr lang="en-GB" sz="2800" dirty="0"/>
              <a:t>2</a:t>
            </a:r>
            <a:r>
              <a:rPr lang="en-GB" sz="2800" b="1" u="sng" dirty="0"/>
              <a:t>0</a:t>
            </a:r>
          </a:p>
          <a:p>
            <a:pPr marL="514350" indent="-514350">
              <a:buAutoNum type="arabicPeriod"/>
            </a:pPr>
            <a:r>
              <a:rPr lang="en-GB" sz="2800" b="1" u="sng" dirty="0"/>
              <a:t>9</a:t>
            </a:r>
            <a:r>
              <a:rPr lang="en-GB" sz="2800" dirty="0"/>
              <a:t>9</a:t>
            </a:r>
          </a:p>
          <a:p>
            <a:pPr marL="514350" indent="-514350">
              <a:buAutoNum type="arabicPeriod"/>
            </a:pPr>
            <a:r>
              <a:rPr lang="en-GB" sz="2800" b="1" u="sng" dirty="0"/>
              <a:t>1</a:t>
            </a:r>
            <a:r>
              <a:rPr lang="en-GB" sz="2800" dirty="0"/>
              <a:t>12</a:t>
            </a:r>
          </a:p>
          <a:p>
            <a:pPr marL="514350" indent="-514350">
              <a:buAutoNum type="arabicPeriod"/>
            </a:pPr>
            <a:r>
              <a:rPr lang="en-GB" sz="2800" dirty="0"/>
              <a:t>1</a:t>
            </a:r>
            <a:r>
              <a:rPr lang="en-GB" sz="2800" b="1" u="sng" dirty="0"/>
              <a:t>3</a:t>
            </a:r>
            <a:r>
              <a:rPr lang="en-GB" sz="2800" dirty="0"/>
              <a:t>7</a:t>
            </a:r>
          </a:p>
          <a:p>
            <a:pPr marL="514350" indent="-514350">
              <a:buAutoNum type="arabicPeriod"/>
            </a:pPr>
            <a:r>
              <a:rPr lang="en-GB" sz="2800" dirty="0"/>
              <a:t>22</a:t>
            </a:r>
            <a:r>
              <a:rPr lang="en-GB" sz="2800" b="1" u="sng" dirty="0"/>
              <a:t>4</a:t>
            </a:r>
            <a:r>
              <a:rPr lang="en-GB" sz="2800" dirty="0"/>
              <a:t>		</a:t>
            </a:r>
          </a:p>
        </p:txBody>
      </p:sp>
      <p:sp>
        <p:nvSpPr>
          <p:cNvPr id="4" name="Content Placeholder 2">
            <a:extLst>
              <a:ext uri="{FF2B5EF4-FFF2-40B4-BE49-F238E27FC236}">
                <a16:creationId xmlns:a16="http://schemas.microsoft.com/office/drawing/2014/main" id="{9B716390-BE05-4124-B7AD-DE5AAFA590B6}"/>
              </a:ext>
            </a:extLst>
          </p:cNvPr>
          <p:cNvSpPr txBox="1">
            <a:spLocks/>
          </p:cNvSpPr>
          <p:nvPr/>
        </p:nvSpPr>
        <p:spPr>
          <a:xfrm>
            <a:off x="4593668" y="1413472"/>
            <a:ext cx="3415483" cy="5120905"/>
          </a:xfrm>
          <a:prstGeom prst="rect">
            <a:avLst/>
          </a:prstGeom>
        </p:spPr>
        <p:txBody>
          <a:bodyPr vert="horz" lIns="91440" tIns="45720" rIns="91440" bIns="45720" rtlCol="0">
            <a:normAutofit fontScale="700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GB" sz="8800" dirty="0"/>
              <a:t>B</a:t>
            </a:r>
          </a:p>
          <a:p>
            <a:pPr marL="0" indent="0">
              <a:buFont typeface="Wingdings" pitchFamily="2" charset="2"/>
              <a:buNone/>
            </a:pPr>
            <a:r>
              <a:rPr lang="en-GB" sz="2800" dirty="0"/>
              <a:t>Explain how many hundreds, tens and ones there are in these numbers.</a:t>
            </a:r>
          </a:p>
          <a:p>
            <a:pPr marL="0" indent="0">
              <a:buFont typeface="Wingdings" pitchFamily="2" charset="2"/>
              <a:buNone/>
            </a:pPr>
            <a:endParaRPr lang="en-GB" sz="2800" dirty="0"/>
          </a:p>
          <a:p>
            <a:pPr marL="514350" indent="-514350">
              <a:buFont typeface="Wingdings" pitchFamily="2" charset="2"/>
              <a:buAutoNum type="arabicPeriod"/>
            </a:pPr>
            <a:r>
              <a:rPr lang="en-GB" sz="2800" dirty="0"/>
              <a:t>381	</a:t>
            </a:r>
          </a:p>
          <a:p>
            <a:pPr marL="514350" indent="-514350">
              <a:buFont typeface="Wingdings" pitchFamily="2" charset="2"/>
              <a:buAutoNum type="arabicPeriod"/>
            </a:pPr>
            <a:r>
              <a:rPr lang="en-GB" sz="2800" dirty="0"/>
              <a:t>576</a:t>
            </a:r>
          </a:p>
          <a:p>
            <a:pPr marL="514350" indent="-514350">
              <a:buFont typeface="Wingdings" pitchFamily="2" charset="2"/>
              <a:buAutoNum type="arabicPeriod"/>
            </a:pPr>
            <a:r>
              <a:rPr lang="en-GB" sz="2800" dirty="0"/>
              <a:t>161</a:t>
            </a:r>
          </a:p>
          <a:p>
            <a:pPr marL="514350" indent="-514350">
              <a:buFont typeface="Wingdings" pitchFamily="2" charset="2"/>
              <a:buAutoNum type="arabicPeriod"/>
            </a:pPr>
            <a:r>
              <a:rPr lang="en-GB" sz="2800" dirty="0"/>
              <a:t>200</a:t>
            </a:r>
          </a:p>
          <a:p>
            <a:pPr marL="514350" indent="-514350">
              <a:buFont typeface="Wingdings" pitchFamily="2" charset="2"/>
              <a:buAutoNum type="arabicPeriod"/>
            </a:pPr>
            <a:r>
              <a:rPr lang="en-GB" sz="2800" dirty="0"/>
              <a:t>79</a:t>
            </a:r>
          </a:p>
          <a:p>
            <a:pPr marL="514350" indent="-514350">
              <a:buFont typeface="Wingdings" pitchFamily="2" charset="2"/>
              <a:buAutoNum type="arabicPeriod"/>
            </a:pPr>
            <a:r>
              <a:rPr lang="en-GB" sz="2800" dirty="0"/>
              <a:t>119</a:t>
            </a:r>
          </a:p>
          <a:p>
            <a:pPr marL="514350" indent="-514350">
              <a:buFont typeface="Wingdings" pitchFamily="2" charset="2"/>
              <a:buAutoNum type="arabicPeriod"/>
            </a:pPr>
            <a:r>
              <a:rPr lang="en-GB" sz="2800" dirty="0"/>
              <a:t>524</a:t>
            </a:r>
          </a:p>
          <a:p>
            <a:pPr marL="514350" indent="-514350">
              <a:buFont typeface="Wingdings" pitchFamily="2" charset="2"/>
              <a:buAutoNum type="arabicPeriod"/>
            </a:pPr>
            <a:r>
              <a:rPr lang="en-GB" sz="2800" dirty="0"/>
              <a:t>803		</a:t>
            </a:r>
          </a:p>
        </p:txBody>
      </p:sp>
      <p:sp>
        <p:nvSpPr>
          <p:cNvPr id="5" name="Content Placeholder 2">
            <a:extLst>
              <a:ext uri="{FF2B5EF4-FFF2-40B4-BE49-F238E27FC236}">
                <a16:creationId xmlns:a16="http://schemas.microsoft.com/office/drawing/2014/main" id="{51303D97-F935-46DA-9442-823405F1BFDC}"/>
              </a:ext>
            </a:extLst>
          </p:cNvPr>
          <p:cNvSpPr txBox="1">
            <a:spLocks/>
          </p:cNvSpPr>
          <p:nvPr/>
        </p:nvSpPr>
        <p:spPr>
          <a:xfrm>
            <a:off x="8123584" y="1434417"/>
            <a:ext cx="3415483" cy="5120905"/>
          </a:xfrm>
          <a:prstGeom prst="rect">
            <a:avLst/>
          </a:prstGeom>
        </p:spPr>
        <p:txBody>
          <a:bodyPr vert="horz" lIns="91440" tIns="45720" rIns="91440" bIns="45720" rtlCol="0">
            <a:normAutofit fontScale="775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GB" sz="8800" dirty="0"/>
              <a:t>C</a:t>
            </a:r>
          </a:p>
          <a:p>
            <a:pPr marL="0" indent="0">
              <a:buFont typeface="Wingdings" pitchFamily="2" charset="2"/>
              <a:buNone/>
            </a:pPr>
            <a:r>
              <a:rPr lang="en-GB" sz="2800" dirty="0"/>
              <a:t>Write these numbers on a place value chart.</a:t>
            </a:r>
          </a:p>
          <a:p>
            <a:pPr marL="0" indent="0">
              <a:buFont typeface="Wingdings" pitchFamily="2" charset="2"/>
              <a:buNone/>
            </a:pPr>
            <a:endParaRPr lang="en-GB" sz="2800" dirty="0"/>
          </a:p>
          <a:p>
            <a:pPr marL="514350" indent="-514350">
              <a:buFont typeface="Wingdings" pitchFamily="2" charset="2"/>
              <a:buAutoNum type="arabicPeriod"/>
            </a:pPr>
            <a:r>
              <a:rPr lang="en-GB" sz="2800" dirty="0"/>
              <a:t>380	</a:t>
            </a:r>
          </a:p>
          <a:p>
            <a:pPr marL="514350" indent="-514350">
              <a:buFont typeface="Wingdings" pitchFamily="2" charset="2"/>
              <a:buAutoNum type="arabicPeriod"/>
            </a:pPr>
            <a:r>
              <a:rPr lang="en-GB" sz="2800" dirty="0"/>
              <a:t>570</a:t>
            </a:r>
          </a:p>
          <a:p>
            <a:pPr marL="514350" indent="-514350">
              <a:buFont typeface="Wingdings" pitchFamily="2" charset="2"/>
              <a:buAutoNum type="arabicPeriod"/>
            </a:pPr>
            <a:r>
              <a:rPr lang="en-GB" sz="2800" dirty="0"/>
              <a:t>160</a:t>
            </a:r>
          </a:p>
          <a:p>
            <a:pPr marL="514350" indent="-514350">
              <a:buFont typeface="Wingdings" pitchFamily="2" charset="2"/>
              <a:buAutoNum type="arabicPeriod"/>
            </a:pPr>
            <a:r>
              <a:rPr lang="en-GB" sz="2800" dirty="0"/>
              <a:t>200</a:t>
            </a:r>
          </a:p>
          <a:p>
            <a:pPr marL="514350" indent="-514350">
              <a:buFont typeface="Wingdings" pitchFamily="2" charset="2"/>
              <a:buAutoNum type="arabicPeriod"/>
            </a:pPr>
            <a:r>
              <a:rPr lang="en-GB" sz="2800" dirty="0"/>
              <a:t>790</a:t>
            </a:r>
          </a:p>
          <a:p>
            <a:pPr marL="514350" indent="-514350">
              <a:buFont typeface="Wingdings" pitchFamily="2" charset="2"/>
              <a:buAutoNum type="arabicPeriod"/>
            </a:pPr>
            <a:r>
              <a:rPr lang="en-GB" sz="2800" dirty="0"/>
              <a:t>306</a:t>
            </a:r>
          </a:p>
          <a:p>
            <a:pPr marL="514350" indent="-514350">
              <a:buFont typeface="Wingdings" pitchFamily="2" charset="2"/>
              <a:buAutoNum type="arabicPeriod"/>
            </a:pPr>
            <a:r>
              <a:rPr lang="en-GB" sz="2800" dirty="0"/>
              <a:t>901</a:t>
            </a:r>
          </a:p>
          <a:p>
            <a:pPr marL="514350" indent="-514350">
              <a:buFont typeface="Wingdings" pitchFamily="2" charset="2"/>
              <a:buAutoNum type="arabicPeriod"/>
            </a:pPr>
            <a:r>
              <a:rPr lang="en-GB" sz="2800" dirty="0"/>
              <a:t>706		</a:t>
            </a:r>
          </a:p>
        </p:txBody>
      </p:sp>
      <p:pic>
        <p:nvPicPr>
          <p:cNvPr id="6"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659181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FFE0-D09E-44EB-9F2F-DCA4FDFB0CF8}"/>
              </a:ext>
            </a:extLst>
          </p:cNvPr>
          <p:cNvSpPr>
            <a:spLocks noGrp="1"/>
          </p:cNvSpPr>
          <p:nvPr>
            <p:ph type="title"/>
          </p:nvPr>
        </p:nvSpPr>
        <p:spPr>
          <a:xfrm>
            <a:off x="1069848" y="-124971"/>
            <a:ext cx="10058400" cy="1609344"/>
          </a:xfrm>
        </p:spPr>
        <p:txBody>
          <a:bodyPr/>
          <a:lstStyle/>
          <a:p>
            <a:r>
              <a:rPr lang="en-GB" dirty="0"/>
              <a:t>Questions…</a:t>
            </a:r>
          </a:p>
        </p:txBody>
      </p:sp>
      <p:sp>
        <p:nvSpPr>
          <p:cNvPr id="3" name="Content Placeholder 2">
            <a:extLst>
              <a:ext uri="{FF2B5EF4-FFF2-40B4-BE49-F238E27FC236}">
                <a16:creationId xmlns:a16="http://schemas.microsoft.com/office/drawing/2014/main" id="{4781DBA6-6773-4904-9FE3-83F9A7853FFC}"/>
              </a:ext>
            </a:extLst>
          </p:cNvPr>
          <p:cNvSpPr>
            <a:spLocks noGrp="1"/>
          </p:cNvSpPr>
          <p:nvPr>
            <p:ph idx="1"/>
          </p:nvPr>
        </p:nvSpPr>
        <p:spPr>
          <a:xfrm>
            <a:off x="1063752" y="1419044"/>
            <a:ext cx="3415483" cy="5120905"/>
          </a:xfrm>
        </p:spPr>
        <p:txBody>
          <a:bodyPr>
            <a:normAutofit fontScale="92500" lnSpcReduction="20000"/>
          </a:bodyPr>
          <a:lstStyle/>
          <a:p>
            <a:pPr marL="0" indent="0">
              <a:buNone/>
            </a:pPr>
            <a:r>
              <a:rPr lang="en-GB" sz="8800" dirty="0"/>
              <a:t>A</a:t>
            </a:r>
          </a:p>
          <a:p>
            <a:pPr marL="0" indent="0">
              <a:buNone/>
            </a:pPr>
            <a:r>
              <a:rPr lang="en-GB" sz="2800" dirty="0" smtClean="0"/>
              <a:t>Put these numbers into order.</a:t>
            </a:r>
            <a:endParaRPr lang="en-GB" sz="2800" dirty="0"/>
          </a:p>
          <a:p>
            <a:pPr marL="0" indent="0">
              <a:buNone/>
            </a:pPr>
            <a:endParaRPr lang="en-GB" sz="2800" dirty="0"/>
          </a:p>
          <a:p>
            <a:pPr marL="514350" indent="-514350">
              <a:buAutoNum type="arabicPeriod"/>
            </a:pPr>
            <a:r>
              <a:rPr lang="en-GB" sz="2800" dirty="0" smtClean="0"/>
              <a:t>45, 54, 44, 55</a:t>
            </a:r>
          </a:p>
          <a:p>
            <a:pPr marL="514350" indent="-514350">
              <a:buAutoNum type="arabicPeriod"/>
            </a:pPr>
            <a:r>
              <a:rPr lang="en-GB" sz="2800" dirty="0" smtClean="0"/>
              <a:t>7, 77, 707, 777</a:t>
            </a:r>
          </a:p>
          <a:p>
            <a:pPr marL="514350" indent="-514350">
              <a:buAutoNum type="arabicPeriod"/>
            </a:pPr>
            <a:r>
              <a:rPr lang="en-GB" sz="2800" dirty="0" smtClean="0"/>
              <a:t>607, 601, 617, 610</a:t>
            </a:r>
          </a:p>
          <a:p>
            <a:pPr marL="514350" indent="-514350">
              <a:buAutoNum type="arabicPeriod"/>
            </a:pPr>
            <a:r>
              <a:rPr lang="en-GB" sz="2800" dirty="0" smtClean="0"/>
              <a:t>24, 22, 44, 42</a:t>
            </a:r>
          </a:p>
          <a:p>
            <a:pPr marL="514350" indent="-514350">
              <a:buAutoNum type="arabicPeriod"/>
            </a:pPr>
            <a:r>
              <a:rPr lang="en-GB" sz="2800" dirty="0" smtClean="0"/>
              <a:t>834, 821, 812, 843</a:t>
            </a:r>
          </a:p>
          <a:p>
            <a:pPr marL="514350" indent="-514350">
              <a:buAutoNum type="arabicPeriod"/>
            </a:pPr>
            <a:r>
              <a:rPr lang="en-GB" sz="2800" dirty="0" smtClean="0"/>
              <a:t>200, 198, 201, 299</a:t>
            </a:r>
            <a:r>
              <a:rPr lang="en-GB" sz="2800" dirty="0"/>
              <a:t>	</a:t>
            </a:r>
          </a:p>
        </p:txBody>
      </p:sp>
      <p:sp>
        <p:nvSpPr>
          <p:cNvPr id="4" name="Content Placeholder 2">
            <a:extLst>
              <a:ext uri="{FF2B5EF4-FFF2-40B4-BE49-F238E27FC236}">
                <a16:creationId xmlns:a16="http://schemas.microsoft.com/office/drawing/2014/main" id="{9B716390-BE05-4124-B7AD-DE5AAFA590B6}"/>
              </a:ext>
            </a:extLst>
          </p:cNvPr>
          <p:cNvSpPr txBox="1">
            <a:spLocks/>
          </p:cNvSpPr>
          <p:nvPr/>
        </p:nvSpPr>
        <p:spPr>
          <a:xfrm>
            <a:off x="4593668" y="1413472"/>
            <a:ext cx="3415483" cy="5120905"/>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GB" sz="8800" dirty="0"/>
              <a:t>B</a:t>
            </a:r>
          </a:p>
          <a:p>
            <a:pPr marL="0" indent="0">
              <a:buFont typeface="Wingdings" pitchFamily="2" charset="2"/>
              <a:buNone/>
            </a:pPr>
            <a:r>
              <a:rPr lang="en-GB" sz="2800" dirty="0" smtClean="0"/>
              <a:t>Make all the possible combinations of numbers from the following digits.</a:t>
            </a:r>
            <a:endParaRPr lang="en-GB" sz="2800" dirty="0"/>
          </a:p>
          <a:p>
            <a:pPr marL="0" indent="0">
              <a:buFont typeface="Wingdings" pitchFamily="2" charset="2"/>
              <a:buNone/>
            </a:pPr>
            <a:endParaRPr lang="en-GB" sz="2800" dirty="0"/>
          </a:p>
          <a:p>
            <a:pPr marL="514350" indent="-514350">
              <a:buFont typeface="Wingdings" pitchFamily="2" charset="2"/>
              <a:buAutoNum type="arabicPeriod"/>
            </a:pPr>
            <a:r>
              <a:rPr lang="en-GB" sz="2800" dirty="0" smtClean="0"/>
              <a:t>5, 6 and 7</a:t>
            </a:r>
          </a:p>
          <a:p>
            <a:pPr marL="514350" indent="-514350">
              <a:buFont typeface="Wingdings" pitchFamily="2" charset="2"/>
              <a:buAutoNum type="arabicPeriod"/>
            </a:pPr>
            <a:r>
              <a:rPr lang="en-GB" sz="2800" dirty="0" smtClean="0"/>
              <a:t>1, 2 and 9</a:t>
            </a:r>
          </a:p>
          <a:p>
            <a:pPr marL="514350" indent="-514350">
              <a:buFont typeface="Wingdings" pitchFamily="2" charset="2"/>
              <a:buAutoNum type="arabicPeriod"/>
            </a:pPr>
            <a:r>
              <a:rPr lang="en-GB" sz="2800" dirty="0" smtClean="0"/>
              <a:t>8, 4 and 0</a:t>
            </a:r>
            <a:r>
              <a:rPr lang="en-GB" sz="2800" dirty="0"/>
              <a:t>		</a:t>
            </a:r>
          </a:p>
        </p:txBody>
      </p:sp>
      <p:sp>
        <p:nvSpPr>
          <p:cNvPr id="5" name="Content Placeholder 2">
            <a:extLst>
              <a:ext uri="{FF2B5EF4-FFF2-40B4-BE49-F238E27FC236}">
                <a16:creationId xmlns:a16="http://schemas.microsoft.com/office/drawing/2014/main" id="{51303D97-F935-46DA-9442-823405F1BFDC}"/>
              </a:ext>
            </a:extLst>
          </p:cNvPr>
          <p:cNvSpPr txBox="1">
            <a:spLocks/>
          </p:cNvSpPr>
          <p:nvPr/>
        </p:nvSpPr>
        <p:spPr>
          <a:xfrm>
            <a:off x="8123584" y="1434417"/>
            <a:ext cx="3415483" cy="5120905"/>
          </a:xfrm>
          <a:prstGeom prst="rect">
            <a:avLst/>
          </a:prstGeom>
        </p:spPr>
        <p:txBody>
          <a:bodyPr vert="horz" lIns="91440" tIns="45720" rIns="91440" bIns="45720" rtlCol="0">
            <a:normAutofit fontScale="775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n-GB" sz="8800" dirty="0"/>
              <a:t>C</a:t>
            </a:r>
          </a:p>
          <a:p>
            <a:pPr marL="0" indent="0">
              <a:buFont typeface="Wingdings" pitchFamily="2" charset="2"/>
              <a:buNone/>
            </a:pPr>
            <a:r>
              <a:rPr lang="en-GB" sz="2800" dirty="0" smtClean="0"/>
              <a:t>I am thinking of a number.</a:t>
            </a:r>
          </a:p>
          <a:p>
            <a:pPr marL="0" indent="0">
              <a:buFont typeface="Wingdings" pitchFamily="2" charset="2"/>
              <a:buNone/>
            </a:pPr>
            <a:r>
              <a:rPr lang="en-GB" sz="2800" dirty="0" smtClean="0"/>
              <a:t>My number is between 300 and 500.</a:t>
            </a:r>
          </a:p>
          <a:p>
            <a:pPr marL="0" indent="0">
              <a:buFont typeface="Wingdings" pitchFamily="2" charset="2"/>
              <a:buNone/>
            </a:pPr>
            <a:r>
              <a:rPr lang="en-GB" sz="2800" dirty="0" smtClean="0"/>
              <a:t>The digits add up to 14. The difference between the largest and the smallest digit is 2.</a:t>
            </a:r>
          </a:p>
          <a:p>
            <a:pPr marL="0" indent="0">
              <a:buFont typeface="Wingdings" pitchFamily="2" charset="2"/>
              <a:buNone/>
            </a:pPr>
            <a:r>
              <a:rPr lang="en-GB" sz="2800" dirty="0" smtClean="0"/>
              <a:t>What could my number be?</a:t>
            </a:r>
          </a:p>
          <a:p>
            <a:pPr marL="0" indent="0">
              <a:buFont typeface="Wingdings" pitchFamily="2" charset="2"/>
              <a:buNone/>
            </a:pPr>
            <a:r>
              <a:rPr lang="en-GB" sz="2800" dirty="0" smtClean="0"/>
              <a:t>Order all the possible numbers from smallest to largest.</a:t>
            </a:r>
            <a:r>
              <a:rPr lang="en-GB" sz="2800" dirty="0"/>
              <a:t>		</a:t>
            </a:r>
          </a:p>
        </p:txBody>
      </p:sp>
      <p:pic>
        <p:nvPicPr>
          <p:cNvPr id="6"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136933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00AE-FF56-4CC9-A7AA-6BB7A016C94C}"/>
              </a:ext>
            </a:extLst>
          </p:cNvPr>
          <p:cNvSpPr>
            <a:spLocks noGrp="1"/>
          </p:cNvSpPr>
          <p:nvPr>
            <p:ph type="title"/>
          </p:nvPr>
        </p:nvSpPr>
        <p:spPr/>
        <p:txBody>
          <a:bodyPr/>
          <a:lstStyle/>
          <a:p>
            <a:r>
              <a:rPr lang="en-GB" dirty="0"/>
              <a:t>Greater depth</a:t>
            </a:r>
          </a:p>
        </p:txBody>
      </p:sp>
      <p:sp>
        <p:nvSpPr>
          <p:cNvPr id="3" name="Content Placeholder 2">
            <a:extLst>
              <a:ext uri="{FF2B5EF4-FFF2-40B4-BE49-F238E27FC236}">
                <a16:creationId xmlns:a16="http://schemas.microsoft.com/office/drawing/2014/main" id="{190051B3-BF86-4CC3-AF23-039A7B977F29}"/>
              </a:ext>
            </a:extLst>
          </p:cNvPr>
          <p:cNvSpPr>
            <a:spLocks noGrp="1"/>
          </p:cNvSpPr>
          <p:nvPr>
            <p:ph idx="1"/>
          </p:nvPr>
        </p:nvSpPr>
        <p:spPr>
          <a:xfrm>
            <a:off x="1069848" y="2121408"/>
            <a:ext cx="6059822" cy="3404749"/>
          </a:xfrm>
        </p:spPr>
        <p:txBody>
          <a:bodyPr/>
          <a:lstStyle/>
          <a:p>
            <a:pPr marL="0" indent="0">
              <a:buNone/>
            </a:pPr>
            <a:r>
              <a:rPr lang="en-GB" b="1" u="sng" dirty="0"/>
              <a:t>Greater Depth Question 1</a:t>
            </a:r>
          </a:p>
          <a:p>
            <a:pPr marL="0" indent="0">
              <a:buNone/>
            </a:pPr>
            <a:r>
              <a:rPr lang="pt-BR" dirty="0"/>
              <a:t>Find the value of A in these questions.</a:t>
            </a:r>
          </a:p>
          <a:p>
            <a:pPr marL="0" indent="0">
              <a:buNone/>
            </a:pPr>
            <a:endParaRPr lang="pt-BR" dirty="0"/>
          </a:p>
          <a:p>
            <a:pPr marL="0" indent="0">
              <a:buNone/>
            </a:pPr>
            <a:r>
              <a:rPr lang="pt-BR" dirty="0"/>
              <a:t>A = 500 + 70 + 4 </a:t>
            </a:r>
          </a:p>
          <a:p>
            <a:pPr marL="0" indent="0">
              <a:buNone/>
            </a:pPr>
            <a:r>
              <a:rPr lang="pt-BR" dirty="0"/>
              <a:t>628 = A + 20 + 8 </a:t>
            </a:r>
          </a:p>
          <a:p>
            <a:pPr marL="0" indent="0">
              <a:buNone/>
            </a:pPr>
            <a:r>
              <a:rPr lang="pt-BR" dirty="0"/>
              <a:t>703 = 700 + A + 3</a:t>
            </a:r>
          </a:p>
          <a:p>
            <a:pPr marL="0" indent="0">
              <a:buNone/>
            </a:pP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3478921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00AE-FF56-4CC9-A7AA-6BB7A016C94C}"/>
              </a:ext>
            </a:extLst>
          </p:cNvPr>
          <p:cNvSpPr>
            <a:spLocks noGrp="1"/>
          </p:cNvSpPr>
          <p:nvPr>
            <p:ph type="title"/>
          </p:nvPr>
        </p:nvSpPr>
        <p:spPr/>
        <p:txBody>
          <a:bodyPr/>
          <a:lstStyle/>
          <a:p>
            <a:r>
              <a:rPr lang="en-GB" dirty="0"/>
              <a:t>Greater depth</a:t>
            </a:r>
          </a:p>
        </p:txBody>
      </p:sp>
      <p:sp>
        <p:nvSpPr>
          <p:cNvPr id="3" name="Content Placeholder 2">
            <a:extLst>
              <a:ext uri="{FF2B5EF4-FFF2-40B4-BE49-F238E27FC236}">
                <a16:creationId xmlns:a16="http://schemas.microsoft.com/office/drawing/2014/main" id="{190051B3-BF86-4CC3-AF23-039A7B977F29}"/>
              </a:ext>
            </a:extLst>
          </p:cNvPr>
          <p:cNvSpPr>
            <a:spLocks noGrp="1"/>
          </p:cNvSpPr>
          <p:nvPr>
            <p:ph idx="1"/>
          </p:nvPr>
        </p:nvSpPr>
        <p:spPr>
          <a:xfrm>
            <a:off x="1069848" y="2121408"/>
            <a:ext cx="6059822" cy="3404749"/>
          </a:xfrm>
        </p:spPr>
        <p:txBody>
          <a:bodyPr/>
          <a:lstStyle/>
          <a:p>
            <a:pPr marL="0" indent="0">
              <a:buNone/>
            </a:pPr>
            <a:r>
              <a:rPr lang="en-GB" b="1" u="sng" dirty="0"/>
              <a:t>Greater Depth Question 2</a:t>
            </a:r>
          </a:p>
          <a:p>
            <a:pPr marL="0" indent="0">
              <a:buNone/>
            </a:pPr>
            <a:endParaRPr lang="en-GB" dirty="0"/>
          </a:p>
        </p:txBody>
      </p:sp>
      <p:sp>
        <p:nvSpPr>
          <p:cNvPr id="5" name="Rectangle 4">
            <a:extLst>
              <a:ext uri="{FF2B5EF4-FFF2-40B4-BE49-F238E27FC236}">
                <a16:creationId xmlns:a16="http://schemas.microsoft.com/office/drawing/2014/main" id="{C250C687-FBE8-43B9-9630-D715CC5BDC5D}"/>
              </a:ext>
            </a:extLst>
          </p:cNvPr>
          <p:cNvSpPr/>
          <p:nvPr/>
        </p:nvSpPr>
        <p:spPr>
          <a:xfrm>
            <a:off x="1069848" y="2785403"/>
            <a:ext cx="4318078" cy="707886"/>
          </a:xfrm>
          <a:prstGeom prst="rect">
            <a:avLst/>
          </a:prstGeom>
        </p:spPr>
        <p:txBody>
          <a:bodyPr wrap="square">
            <a:spAutoFit/>
          </a:bodyPr>
          <a:lstStyle/>
          <a:p>
            <a:r>
              <a:rPr lang="en-US" sz="2000" dirty="0">
                <a:latin typeface="Comic Neue Angular"/>
                <a:ea typeface="Times New Roman" panose="02020603050405020304" pitchFamily="18" charset="0"/>
                <a:cs typeface="Times New Roman" panose="02020603050405020304" pitchFamily="18" charset="0"/>
              </a:rPr>
              <a:t>What is the same about these numbers and what is different? 375 and 357</a:t>
            </a:r>
            <a:endParaRPr lang="en-GB" sz="2000" dirty="0"/>
          </a:p>
        </p:txBody>
      </p:sp>
      <p:pic>
        <p:nvPicPr>
          <p:cNvPr id="6"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49150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Ping pong</a:t>
            </a:r>
            <a:endParaRPr lang="en-GB" dirty="0"/>
          </a:p>
        </p:txBody>
      </p:sp>
      <p:sp>
        <p:nvSpPr>
          <p:cNvPr id="3" name="Content Placeholder 2"/>
          <p:cNvSpPr>
            <a:spLocks noGrp="1"/>
          </p:cNvSpPr>
          <p:nvPr>
            <p:ph idx="1"/>
          </p:nvPr>
        </p:nvSpPr>
        <p:spPr/>
        <p:txBody>
          <a:bodyPr/>
          <a:lstStyle/>
          <a:p>
            <a:pPr>
              <a:buNone/>
            </a:pPr>
            <a:r>
              <a:rPr lang="en-GB" dirty="0"/>
              <a:t>If I say ping, you say pong.</a:t>
            </a:r>
          </a:p>
          <a:p>
            <a:pPr>
              <a:buNone/>
            </a:pPr>
            <a:endParaRPr lang="en-GB" dirty="0"/>
          </a:p>
          <a:p>
            <a:pPr>
              <a:buNone/>
            </a:pPr>
            <a:r>
              <a:rPr lang="en-GB" dirty="0"/>
              <a:t>PING.</a:t>
            </a:r>
          </a:p>
          <a:p>
            <a:pPr>
              <a:buNone/>
            </a:pPr>
            <a:endParaRPr lang="en-GB" dirty="0"/>
          </a:p>
          <a:p>
            <a:pPr>
              <a:buNone/>
            </a:pPr>
            <a:r>
              <a:rPr lang="en-GB" dirty="0"/>
              <a:t>PING.</a:t>
            </a:r>
          </a:p>
          <a:p>
            <a:pPr>
              <a:buNone/>
            </a:pPr>
            <a:endParaRPr lang="en-GB" dirty="0"/>
          </a:p>
          <a:p>
            <a:pPr>
              <a:buNone/>
            </a:pPr>
            <a:r>
              <a:rPr lang="en-GB" dirty="0"/>
              <a:t>PING.</a:t>
            </a:r>
          </a:p>
          <a:p>
            <a:pPr marL="0" indent="0">
              <a:buNone/>
            </a:pP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420021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Ping pong</a:t>
            </a:r>
            <a:endParaRPr lang="en-GB" dirty="0"/>
          </a:p>
        </p:txBody>
      </p:sp>
      <p:sp>
        <p:nvSpPr>
          <p:cNvPr id="3" name="Content Placeholder 2"/>
          <p:cNvSpPr>
            <a:spLocks noGrp="1"/>
          </p:cNvSpPr>
          <p:nvPr>
            <p:ph idx="1"/>
          </p:nvPr>
        </p:nvSpPr>
        <p:spPr/>
        <p:txBody>
          <a:bodyPr/>
          <a:lstStyle/>
          <a:p>
            <a:pPr>
              <a:buNone/>
            </a:pPr>
            <a:r>
              <a:rPr lang="en-GB" dirty="0"/>
              <a:t>Now, if I say a number, you quickly hit its partner number back to me so that together they make </a:t>
            </a:r>
            <a:r>
              <a:rPr lang="en-GB" b="1" dirty="0" smtClean="0"/>
              <a:t>twenty</a:t>
            </a:r>
            <a:r>
              <a:rPr lang="en-GB" dirty="0" smtClean="0"/>
              <a:t>.</a:t>
            </a:r>
            <a:endParaRPr lang="en-GB" dirty="0"/>
          </a:p>
          <a:p>
            <a:pPr>
              <a:buNone/>
            </a:pPr>
            <a:endParaRPr lang="en-GB" dirty="0"/>
          </a:p>
          <a:p>
            <a:pPr>
              <a:buNone/>
            </a:pPr>
            <a:r>
              <a:rPr lang="en-GB" dirty="0"/>
              <a:t>Beware – I will be getting faster and faster and faster.</a:t>
            </a:r>
          </a:p>
          <a:p>
            <a:pPr>
              <a:buNone/>
            </a:pPr>
            <a:endParaRPr lang="en-GB" dirty="0"/>
          </a:p>
          <a:p>
            <a:pPr>
              <a:buNone/>
            </a:pPr>
            <a:r>
              <a:rPr lang="en-GB" dirty="0"/>
              <a:t>Let’s go!</a:t>
            </a:r>
          </a:p>
          <a:p>
            <a:pPr marL="0" indent="0">
              <a:buNone/>
            </a:pPr>
            <a:endParaRPr lang="en-GB" dirty="0"/>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1051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790846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3C11-066E-4D48-813E-93A82187F330}"/>
              </a:ext>
            </a:extLst>
          </p:cNvPr>
          <p:cNvSpPr>
            <a:spLocks noGrp="1"/>
          </p:cNvSpPr>
          <p:nvPr>
            <p:ph type="title"/>
          </p:nvPr>
        </p:nvSpPr>
        <p:spPr/>
        <p:txBody>
          <a:bodyPr/>
          <a:lstStyle/>
          <a:p>
            <a:pPr algn="ctr"/>
            <a:r>
              <a:rPr lang="en-GB" dirty="0"/>
              <a:t>I’m thinking of a number</a:t>
            </a:r>
          </a:p>
        </p:txBody>
      </p:sp>
      <p:sp>
        <p:nvSpPr>
          <p:cNvPr id="3" name="Content Placeholder 2">
            <a:extLst>
              <a:ext uri="{FF2B5EF4-FFF2-40B4-BE49-F238E27FC236}">
                <a16:creationId xmlns:a16="http://schemas.microsoft.com/office/drawing/2014/main" id="{6CABFABD-15E3-4775-8132-4C19A2F62E2A}"/>
              </a:ext>
            </a:extLst>
          </p:cNvPr>
          <p:cNvSpPr>
            <a:spLocks noGrp="1"/>
          </p:cNvSpPr>
          <p:nvPr>
            <p:ph idx="1"/>
          </p:nvPr>
        </p:nvSpPr>
        <p:spPr>
          <a:xfrm>
            <a:off x="1069848" y="1671145"/>
            <a:ext cx="10058400" cy="5186855"/>
          </a:xfrm>
        </p:spPr>
        <p:txBody>
          <a:bodyPr>
            <a:noAutofit/>
          </a:bodyPr>
          <a:lstStyle/>
          <a:p>
            <a:pPr marL="0" indent="0" algn="ctr">
              <a:buNone/>
            </a:pPr>
            <a:r>
              <a:rPr lang="en-GB" sz="1800" dirty="0"/>
              <a:t>You will need a 100 square </a:t>
            </a:r>
            <a:r>
              <a:rPr lang="en-GB" sz="1800" dirty="0" smtClean="0"/>
              <a:t>like this one.</a:t>
            </a:r>
            <a:endParaRPr lang="en-GB" sz="1800" dirty="0"/>
          </a:p>
          <a:p>
            <a:pPr marL="0" indent="0" algn="ctr">
              <a:buNone/>
            </a:pPr>
            <a:endParaRPr lang="en-GB" sz="1800" dirty="0"/>
          </a:p>
          <a:p>
            <a:pPr marL="0" indent="0" algn="ctr">
              <a:buNone/>
            </a:pPr>
            <a:endParaRPr lang="en-GB" sz="1800" dirty="0" smtClean="0"/>
          </a:p>
          <a:p>
            <a:pPr marL="0" indent="0" algn="ctr">
              <a:buNone/>
            </a:pPr>
            <a:endParaRPr lang="en-GB" sz="1800" dirty="0"/>
          </a:p>
          <a:p>
            <a:pPr marL="0" indent="0" algn="ctr">
              <a:buNone/>
            </a:pPr>
            <a:endParaRPr lang="en-GB" sz="1800" dirty="0" smtClean="0"/>
          </a:p>
          <a:p>
            <a:pPr marL="0" indent="0" algn="ctr">
              <a:buNone/>
            </a:pPr>
            <a:endParaRPr lang="en-GB" sz="1800" dirty="0"/>
          </a:p>
          <a:p>
            <a:pPr marL="0" indent="0" algn="ctr">
              <a:buNone/>
            </a:pPr>
            <a:endParaRPr lang="en-GB" sz="1800" dirty="0" smtClean="0"/>
          </a:p>
          <a:p>
            <a:pPr marL="0" indent="0" algn="ctr">
              <a:buNone/>
            </a:pPr>
            <a:endParaRPr lang="en-GB" sz="1800" dirty="0"/>
          </a:p>
          <a:p>
            <a:pPr marL="0" indent="0" algn="ctr">
              <a:buNone/>
            </a:pPr>
            <a:endParaRPr lang="en-GB" sz="1800" dirty="0" smtClean="0"/>
          </a:p>
          <a:p>
            <a:pPr marL="0" indent="0" algn="ctr">
              <a:buNone/>
            </a:pPr>
            <a:endParaRPr lang="en-GB" sz="1800" dirty="0"/>
          </a:p>
          <a:p>
            <a:pPr marL="0" indent="0" algn="ctr">
              <a:buNone/>
            </a:pPr>
            <a:r>
              <a:rPr lang="en-GB" sz="1800" dirty="0" smtClean="0"/>
              <a:t>I </a:t>
            </a:r>
            <a:r>
              <a:rPr lang="en-GB" sz="1800" dirty="0"/>
              <a:t>will give you a clue and you can narrow it down by crossing out the numbers it cannot be.</a:t>
            </a:r>
          </a:p>
          <a:p>
            <a:pPr marL="0" indent="0" algn="ctr">
              <a:buNone/>
            </a:pPr>
            <a:endParaRPr lang="en-GB" sz="1800" dirty="0"/>
          </a:p>
          <a:p>
            <a:pPr marL="0" indent="0" algn="ctr">
              <a:buNone/>
            </a:pPr>
            <a:r>
              <a:rPr lang="en-GB" sz="1800" dirty="0"/>
              <a:t>Okay… ready?</a:t>
            </a:r>
          </a:p>
        </p:txBody>
      </p:sp>
      <p:pic>
        <p:nvPicPr>
          <p:cNvPr id="1026" name="Picture 2" descr="100 square and number line | Teaching Resour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2665" y="2093976"/>
            <a:ext cx="4762500" cy="33718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Greenhouselogo"/>
          <p:cNvPicPr>
            <a:picLocks noChangeAspect="1" noChangeArrowheads="1"/>
          </p:cNvPicPr>
          <p:nvPr/>
        </p:nvPicPr>
        <p:blipFill>
          <a:blip r:embed="rId3"/>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9213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3C11-066E-4D48-813E-93A82187F330}"/>
              </a:ext>
            </a:extLst>
          </p:cNvPr>
          <p:cNvSpPr>
            <a:spLocks noGrp="1"/>
          </p:cNvSpPr>
          <p:nvPr>
            <p:ph type="title"/>
          </p:nvPr>
        </p:nvSpPr>
        <p:spPr/>
        <p:txBody>
          <a:bodyPr/>
          <a:lstStyle/>
          <a:p>
            <a:pPr algn="ctr"/>
            <a:r>
              <a:rPr lang="en-GB" dirty="0"/>
              <a:t>I’m thinking of a number</a:t>
            </a:r>
          </a:p>
        </p:txBody>
      </p:sp>
      <p:sp>
        <p:nvSpPr>
          <p:cNvPr id="3" name="Content Placeholder 2">
            <a:extLst>
              <a:ext uri="{FF2B5EF4-FFF2-40B4-BE49-F238E27FC236}">
                <a16:creationId xmlns:a16="http://schemas.microsoft.com/office/drawing/2014/main" id="{6CABFABD-15E3-4775-8132-4C19A2F62E2A}"/>
              </a:ext>
            </a:extLst>
          </p:cNvPr>
          <p:cNvSpPr>
            <a:spLocks noGrp="1"/>
          </p:cNvSpPr>
          <p:nvPr>
            <p:ph idx="1"/>
          </p:nvPr>
        </p:nvSpPr>
        <p:spPr/>
        <p:txBody>
          <a:bodyPr>
            <a:normAutofit/>
          </a:bodyPr>
          <a:lstStyle/>
          <a:p>
            <a:pPr marL="0" indent="0" algn="ctr">
              <a:buNone/>
            </a:pPr>
            <a:r>
              <a:rPr lang="en-GB" sz="13800" dirty="0"/>
              <a:t>My number is odd.</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46146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3C11-066E-4D48-813E-93A82187F330}"/>
              </a:ext>
            </a:extLst>
          </p:cNvPr>
          <p:cNvSpPr>
            <a:spLocks noGrp="1"/>
          </p:cNvSpPr>
          <p:nvPr>
            <p:ph type="title"/>
          </p:nvPr>
        </p:nvSpPr>
        <p:spPr/>
        <p:txBody>
          <a:bodyPr/>
          <a:lstStyle/>
          <a:p>
            <a:pPr algn="ctr"/>
            <a:r>
              <a:rPr lang="en-GB" dirty="0"/>
              <a:t>I’m thinking of a number</a:t>
            </a:r>
          </a:p>
        </p:txBody>
      </p:sp>
      <p:sp>
        <p:nvSpPr>
          <p:cNvPr id="3" name="Content Placeholder 2">
            <a:extLst>
              <a:ext uri="{FF2B5EF4-FFF2-40B4-BE49-F238E27FC236}">
                <a16:creationId xmlns:a16="http://schemas.microsoft.com/office/drawing/2014/main" id="{6CABFABD-15E3-4775-8132-4C19A2F62E2A}"/>
              </a:ext>
            </a:extLst>
          </p:cNvPr>
          <p:cNvSpPr>
            <a:spLocks noGrp="1"/>
          </p:cNvSpPr>
          <p:nvPr>
            <p:ph idx="1"/>
          </p:nvPr>
        </p:nvSpPr>
        <p:spPr/>
        <p:txBody>
          <a:bodyPr>
            <a:normAutofit fontScale="85000" lnSpcReduction="10000"/>
          </a:bodyPr>
          <a:lstStyle/>
          <a:p>
            <a:pPr marL="0" indent="0" algn="ctr">
              <a:buNone/>
            </a:pPr>
            <a:r>
              <a:rPr lang="en-GB" sz="13800" dirty="0"/>
              <a:t>My number is more than 10.</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2445613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3C11-066E-4D48-813E-93A82187F330}"/>
              </a:ext>
            </a:extLst>
          </p:cNvPr>
          <p:cNvSpPr>
            <a:spLocks noGrp="1"/>
          </p:cNvSpPr>
          <p:nvPr>
            <p:ph type="title"/>
          </p:nvPr>
        </p:nvSpPr>
        <p:spPr/>
        <p:txBody>
          <a:bodyPr/>
          <a:lstStyle/>
          <a:p>
            <a:pPr algn="ctr"/>
            <a:r>
              <a:rPr lang="en-GB" dirty="0"/>
              <a:t>I’m thinking of a number</a:t>
            </a:r>
          </a:p>
        </p:txBody>
      </p:sp>
      <p:sp>
        <p:nvSpPr>
          <p:cNvPr id="3" name="Content Placeholder 2">
            <a:extLst>
              <a:ext uri="{FF2B5EF4-FFF2-40B4-BE49-F238E27FC236}">
                <a16:creationId xmlns:a16="http://schemas.microsoft.com/office/drawing/2014/main" id="{6CABFABD-15E3-4775-8132-4C19A2F62E2A}"/>
              </a:ext>
            </a:extLst>
          </p:cNvPr>
          <p:cNvSpPr>
            <a:spLocks noGrp="1"/>
          </p:cNvSpPr>
          <p:nvPr>
            <p:ph idx="1"/>
          </p:nvPr>
        </p:nvSpPr>
        <p:spPr/>
        <p:txBody>
          <a:bodyPr>
            <a:normAutofit/>
          </a:bodyPr>
          <a:lstStyle/>
          <a:p>
            <a:pPr marL="0" indent="0" algn="ctr">
              <a:buNone/>
            </a:pPr>
            <a:r>
              <a:rPr lang="en-GB" sz="13800" dirty="0"/>
              <a:t>My number has one ten.</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461100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3C11-066E-4D48-813E-93A82187F330}"/>
              </a:ext>
            </a:extLst>
          </p:cNvPr>
          <p:cNvSpPr>
            <a:spLocks noGrp="1"/>
          </p:cNvSpPr>
          <p:nvPr>
            <p:ph type="title"/>
          </p:nvPr>
        </p:nvSpPr>
        <p:spPr/>
        <p:txBody>
          <a:bodyPr/>
          <a:lstStyle/>
          <a:p>
            <a:pPr algn="ctr"/>
            <a:r>
              <a:rPr lang="en-GB" dirty="0"/>
              <a:t>I’m thinking of a number</a:t>
            </a:r>
          </a:p>
        </p:txBody>
      </p:sp>
      <p:sp>
        <p:nvSpPr>
          <p:cNvPr id="3" name="Content Placeholder 2">
            <a:extLst>
              <a:ext uri="{FF2B5EF4-FFF2-40B4-BE49-F238E27FC236}">
                <a16:creationId xmlns:a16="http://schemas.microsoft.com/office/drawing/2014/main" id="{6CABFABD-15E3-4775-8132-4C19A2F62E2A}"/>
              </a:ext>
            </a:extLst>
          </p:cNvPr>
          <p:cNvSpPr>
            <a:spLocks noGrp="1"/>
          </p:cNvSpPr>
          <p:nvPr>
            <p:ph idx="1"/>
          </p:nvPr>
        </p:nvSpPr>
        <p:spPr/>
        <p:txBody>
          <a:bodyPr>
            <a:normAutofit fontScale="85000" lnSpcReduction="20000"/>
          </a:bodyPr>
          <a:lstStyle/>
          <a:p>
            <a:pPr marL="0" indent="0" algn="ctr">
              <a:buNone/>
            </a:pPr>
            <a:r>
              <a:rPr lang="en-GB" sz="13800" dirty="0"/>
              <a:t>My number is in the three times tables.</a:t>
            </a:r>
          </a:p>
        </p:txBody>
      </p:sp>
      <p:pic>
        <p:nvPicPr>
          <p:cNvPr id="4" name="Picture 2" descr="Greenhouselogo"/>
          <p:cNvPicPr>
            <a:picLocks noChangeAspect="1" noChangeArrowheads="1"/>
          </p:cNvPicPr>
          <p:nvPr/>
        </p:nvPicPr>
        <p:blipFill>
          <a:blip r:embed="rId2"/>
          <a:srcRect/>
          <a:stretch>
            <a:fillRect/>
          </a:stretch>
        </p:blipFill>
        <p:spPr bwMode="auto">
          <a:xfrm rot="10800000" flipH="1" flipV="1">
            <a:off x="0" y="0"/>
            <a:ext cx="2743200" cy="212725"/>
          </a:xfrm>
          <a:prstGeom prst="rect">
            <a:avLst/>
          </a:prstGeom>
          <a:noFill/>
          <a:ln w="9525" algn="in">
            <a:noFill/>
            <a:miter lim="800000"/>
            <a:headEnd/>
            <a:tailEnd/>
          </a:ln>
          <a:effectLst/>
        </p:spPr>
      </p:pic>
    </p:spTree>
    <p:extLst>
      <p:ext uri="{BB962C8B-B14F-4D97-AF65-F5344CB8AC3E}">
        <p14:creationId xmlns:p14="http://schemas.microsoft.com/office/powerpoint/2010/main" val="1169914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87</TotalTime>
  <Words>773</Words>
  <Application>Microsoft Office PowerPoint</Application>
  <PresentationFormat>Widescreen</PresentationFormat>
  <Paragraphs>164</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Comic Neue Angular</vt:lpstr>
      <vt:lpstr>Rockwell</vt:lpstr>
      <vt:lpstr>Rockwell Condensed</vt:lpstr>
      <vt:lpstr>Times New Roman</vt:lpstr>
      <vt:lpstr>Wingdings</vt:lpstr>
      <vt:lpstr>Wood Type</vt:lpstr>
      <vt:lpstr>COUNTING 2</vt:lpstr>
      <vt:lpstr>Warm up: Mathemagicians</vt:lpstr>
      <vt:lpstr>Ping pong</vt:lpstr>
      <vt:lpstr>Ping pong</vt:lpstr>
      <vt:lpstr>I’m thinking of a number</vt:lpstr>
      <vt:lpstr>I’m thinking of a number</vt:lpstr>
      <vt:lpstr>I’m thinking of a number</vt:lpstr>
      <vt:lpstr>I’m thinking of a number</vt:lpstr>
      <vt:lpstr>I’m thinking of a number</vt:lpstr>
      <vt:lpstr>I’m thinking of a number</vt:lpstr>
      <vt:lpstr>I’m thinking of a number</vt:lpstr>
      <vt:lpstr>Let’s look at a number</vt:lpstr>
      <vt:lpstr>Let’s look at a number</vt:lpstr>
      <vt:lpstr>Let’s look at a number</vt:lpstr>
      <vt:lpstr>In your pairs</vt:lpstr>
      <vt:lpstr>Ladders</vt:lpstr>
      <vt:lpstr>Let’s look at a number</vt:lpstr>
      <vt:lpstr>Let’s look at a number</vt:lpstr>
      <vt:lpstr>In your pairs</vt:lpstr>
      <vt:lpstr>Questions…</vt:lpstr>
      <vt:lpstr>Questions…</vt:lpstr>
      <vt:lpstr>Greater depth</vt:lpstr>
      <vt:lpstr>Greater depth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Value</dc:title>
  <dc:creator>Jack Green</dc:creator>
  <cp:lastModifiedBy>Kim Tulin</cp:lastModifiedBy>
  <cp:revision>11</cp:revision>
  <dcterms:created xsi:type="dcterms:W3CDTF">2018-09-05T17:39:10Z</dcterms:created>
  <dcterms:modified xsi:type="dcterms:W3CDTF">2020-09-15T07:32:35Z</dcterms:modified>
</cp:coreProperties>
</file>