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4660"/>
  </p:normalViewPr>
  <p:slideViewPr>
    <p:cSldViewPr snapToGrid="0">
      <p:cViewPr varScale="1">
        <p:scale>
          <a:sx n="91" d="100"/>
          <a:sy n="91" d="100"/>
        </p:scale>
        <p:origin x="5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9/17/2020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9/17/2020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9/17/2020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9/17/2020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9/17/2020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9/17/2020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9/17/2020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9/17/2020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9/17/2020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9/17/2020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9/17/2020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9/17/2020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Counting 3</a:t>
            </a:r>
            <a:endParaRPr lang="en-GB" dirty="0"/>
          </a:p>
        </p:txBody>
      </p:sp>
      <p:sp>
        <p:nvSpPr>
          <p:cNvPr id="3" name="Subtitle 2"/>
          <p:cNvSpPr>
            <a:spLocks noGrp="1"/>
          </p:cNvSpPr>
          <p:nvPr>
            <p:ph type="subTitle" idx="1"/>
          </p:nvPr>
        </p:nvSpPr>
        <p:spPr/>
        <p:txBody>
          <a:bodyPr/>
          <a:lstStyle/>
          <a:p>
            <a:r>
              <a:rPr lang="en-GB" dirty="0" smtClean="0"/>
              <a:t>Rounding to the nearest 10, 100 and 1000.</a:t>
            </a:r>
            <a:endParaRPr lang="en-GB"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2532992" y="5665075"/>
            <a:ext cx="6980127" cy="541283"/>
          </a:xfrm>
          <a:prstGeom prst="rect">
            <a:avLst/>
          </a:prstGeom>
          <a:noFill/>
          <a:ln w="9525" algn="in">
            <a:noFill/>
            <a:miter lim="800000"/>
            <a:headEnd/>
            <a:tailEnd/>
          </a:ln>
          <a:effectLst/>
        </p:spPr>
      </p:pic>
    </p:spTree>
    <p:extLst>
      <p:ext uri="{BB962C8B-B14F-4D97-AF65-F5344CB8AC3E}">
        <p14:creationId xmlns:p14="http://schemas.microsoft.com/office/powerpoint/2010/main" val="1626733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round</a:t>
            </a:r>
            <a:endParaRPr lang="en-GB" dirty="0"/>
          </a:p>
        </p:txBody>
      </p:sp>
      <p:sp>
        <p:nvSpPr>
          <p:cNvPr id="3" name="Content Placeholder 2"/>
          <p:cNvSpPr>
            <a:spLocks noGrp="1"/>
          </p:cNvSpPr>
          <p:nvPr>
            <p:ph idx="1"/>
          </p:nvPr>
        </p:nvSpPr>
        <p:spPr>
          <a:xfrm>
            <a:off x="1069848" y="2121408"/>
            <a:ext cx="10058400" cy="4736592"/>
          </a:xfrm>
        </p:spPr>
        <p:txBody>
          <a:bodyPr>
            <a:normAutofit/>
          </a:bodyPr>
          <a:lstStyle/>
          <a:p>
            <a:pPr marL="0" indent="0">
              <a:buNone/>
            </a:pPr>
            <a:r>
              <a:rPr lang="en-GB" sz="2800" dirty="0"/>
              <a:t>First thing I do is draw a line like this one</a:t>
            </a:r>
            <a:r>
              <a:rPr lang="en-GB" sz="2800" dirty="0" smtClean="0"/>
              <a:t>.</a:t>
            </a:r>
          </a:p>
          <a:p>
            <a:pPr marL="0" indent="0">
              <a:buNone/>
            </a:pPr>
            <a:endParaRPr lang="en-GB" sz="2800" dirty="0"/>
          </a:p>
          <a:p>
            <a:pPr marL="0" indent="0">
              <a:buNone/>
            </a:pPr>
            <a:endParaRPr lang="en-GB" sz="2800" dirty="0" smtClean="0"/>
          </a:p>
          <a:p>
            <a:pPr marL="0" indent="0">
              <a:buNone/>
            </a:pPr>
            <a:endParaRPr lang="en-GB" sz="2800" dirty="0"/>
          </a:p>
          <a:p>
            <a:pPr marL="0" indent="0">
              <a:buNone/>
            </a:pPr>
            <a:endParaRPr lang="en-GB" sz="2800" dirty="0" smtClean="0"/>
          </a:p>
          <a:p>
            <a:pPr marL="0" indent="0">
              <a:buNone/>
            </a:pPr>
            <a:r>
              <a:rPr lang="en-GB" sz="2800" dirty="0" smtClean="0"/>
              <a:t>Can you do the same?</a:t>
            </a:r>
            <a:endParaRPr lang="en-GB" sz="2800" dirty="0"/>
          </a:p>
          <a:p>
            <a:pPr marL="0" indent="0">
              <a:buNone/>
            </a:pPr>
            <a:endParaRPr lang="en-GB" sz="2800" dirty="0" smtClean="0"/>
          </a:p>
          <a:p>
            <a:pPr marL="0" indent="0">
              <a:buNone/>
            </a:pPr>
            <a:endParaRPr lang="en-GB" sz="2800" dirty="0"/>
          </a:p>
          <a:p>
            <a:pPr marL="0" indent="0">
              <a:buNone/>
            </a:pPr>
            <a:endParaRPr lang="en-GB" sz="2800" dirty="0"/>
          </a:p>
          <a:p>
            <a:pPr marL="0" indent="0" algn="ctr">
              <a:buNone/>
            </a:pPr>
            <a:endParaRPr lang="en-GB" sz="11500" dirty="0" smtClean="0"/>
          </a:p>
          <a:p>
            <a:pPr marL="0" indent="0" algn="ctr">
              <a:buNone/>
            </a:pPr>
            <a:endParaRPr lang="en-GB" sz="11500" dirty="0"/>
          </a:p>
          <a:p>
            <a:pPr marL="0" indent="0" algn="ctr">
              <a:buNone/>
            </a:pPr>
            <a:endParaRPr lang="en-GB" sz="11500" dirty="0" smtClean="0"/>
          </a:p>
        </p:txBody>
      </p:sp>
      <p:cxnSp>
        <p:nvCxnSpPr>
          <p:cNvPr id="5" name="Straight Connector 4"/>
          <p:cNvCxnSpPr/>
          <p:nvPr/>
        </p:nvCxnSpPr>
        <p:spPr>
          <a:xfrm>
            <a:off x="2390502" y="3840481"/>
            <a:ext cx="7223760" cy="13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561596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round</a:t>
            </a:r>
            <a:endParaRPr lang="en-GB" dirty="0"/>
          </a:p>
        </p:txBody>
      </p:sp>
      <p:sp>
        <p:nvSpPr>
          <p:cNvPr id="3" name="Content Placeholder 2"/>
          <p:cNvSpPr>
            <a:spLocks noGrp="1"/>
          </p:cNvSpPr>
          <p:nvPr>
            <p:ph idx="1"/>
          </p:nvPr>
        </p:nvSpPr>
        <p:spPr>
          <a:xfrm>
            <a:off x="1069848" y="2121408"/>
            <a:ext cx="10058400" cy="4736592"/>
          </a:xfrm>
        </p:spPr>
        <p:txBody>
          <a:bodyPr>
            <a:normAutofit/>
          </a:bodyPr>
          <a:lstStyle/>
          <a:p>
            <a:pPr marL="0" indent="0">
              <a:buNone/>
            </a:pPr>
            <a:r>
              <a:rPr lang="en-GB" sz="2800" dirty="0" smtClean="0"/>
              <a:t>Now write the tens that your number sits between. For us it will be 10 and 20.</a:t>
            </a:r>
            <a:endParaRPr lang="en-GB" sz="2800" dirty="0"/>
          </a:p>
          <a:p>
            <a:pPr marL="0" indent="0">
              <a:buNone/>
            </a:pPr>
            <a:endParaRPr lang="en-GB" sz="2800" dirty="0" smtClean="0"/>
          </a:p>
          <a:p>
            <a:pPr marL="0" indent="0">
              <a:buNone/>
            </a:pPr>
            <a:r>
              <a:rPr lang="en-GB" sz="6000" dirty="0" smtClean="0"/>
              <a:t>10								       20		</a:t>
            </a:r>
            <a:endParaRPr lang="en-GB" sz="6000" dirty="0"/>
          </a:p>
          <a:p>
            <a:pPr marL="0" indent="0">
              <a:buNone/>
            </a:pPr>
            <a:endParaRPr lang="en-GB" sz="2800" dirty="0" smtClean="0"/>
          </a:p>
          <a:p>
            <a:pPr marL="0" indent="0">
              <a:buNone/>
            </a:pPr>
            <a:endParaRPr lang="en-GB" sz="2800" dirty="0" smtClean="0"/>
          </a:p>
          <a:p>
            <a:pPr marL="0" indent="0">
              <a:buNone/>
            </a:pPr>
            <a:endParaRPr lang="en-GB" sz="2800" dirty="0"/>
          </a:p>
          <a:p>
            <a:pPr marL="0" indent="0">
              <a:buNone/>
            </a:pPr>
            <a:endParaRPr lang="en-GB" sz="2800" dirty="0"/>
          </a:p>
          <a:p>
            <a:pPr marL="0" indent="0" algn="ctr">
              <a:buNone/>
            </a:pPr>
            <a:endParaRPr lang="en-GB" sz="11500" dirty="0" smtClean="0"/>
          </a:p>
          <a:p>
            <a:pPr marL="0" indent="0" algn="ctr">
              <a:buNone/>
            </a:pPr>
            <a:endParaRPr lang="en-GB" sz="11500" dirty="0"/>
          </a:p>
          <a:p>
            <a:pPr marL="0" indent="0" algn="ctr">
              <a:buNone/>
            </a:pPr>
            <a:endParaRPr lang="en-GB" sz="11500" dirty="0" smtClean="0"/>
          </a:p>
        </p:txBody>
      </p:sp>
      <p:cxnSp>
        <p:nvCxnSpPr>
          <p:cNvPr id="5" name="Straight Connector 4"/>
          <p:cNvCxnSpPr/>
          <p:nvPr/>
        </p:nvCxnSpPr>
        <p:spPr>
          <a:xfrm>
            <a:off x="2390502" y="3840481"/>
            <a:ext cx="7223760" cy="13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1104821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round</a:t>
            </a:r>
            <a:endParaRPr lang="en-GB" dirty="0"/>
          </a:p>
        </p:txBody>
      </p:sp>
      <p:sp>
        <p:nvSpPr>
          <p:cNvPr id="3" name="Content Placeholder 2"/>
          <p:cNvSpPr>
            <a:spLocks noGrp="1"/>
          </p:cNvSpPr>
          <p:nvPr>
            <p:ph idx="1"/>
          </p:nvPr>
        </p:nvSpPr>
        <p:spPr>
          <a:xfrm>
            <a:off x="1069848" y="2121408"/>
            <a:ext cx="10058400" cy="4736592"/>
          </a:xfrm>
        </p:spPr>
        <p:txBody>
          <a:bodyPr>
            <a:normAutofit/>
          </a:bodyPr>
          <a:lstStyle/>
          <a:p>
            <a:pPr marL="0" indent="0">
              <a:buNone/>
            </a:pPr>
            <a:r>
              <a:rPr lang="en-GB" sz="2800" dirty="0" smtClean="0"/>
              <a:t>Finally, decide where your number will go on your number line. Is it closer to 10 or closer to 20?</a:t>
            </a:r>
            <a:endParaRPr lang="en-GB" sz="2800" dirty="0"/>
          </a:p>
          <a:p>
            <a:pPr marL="0" indent="0">
              <a:buNone/>
            </a:pPr>
            <a:endParaRPr lang="en-GB" sz="2800" dirty="0" smtClean="0"/>
          </a:p>
          <a:p>
            <a:pPr marL="0" indent="0">
              <a:buNone/>
            </a:pPr>
            <a:r>
              <a:rPr lang="en-GB" sz="6000" dirty="0" smtClean="0"/>
              <a:t>10								       20		</a:t>
            </a:r>
            <a:endParaRPr lang="en-GB" sz="6000" dirty="0"/>
          </a:p>
          <a:p>
            <a:pPr marL="0" indent="0">
              <a:buNone/>
            </a:pPr>
            <a:endParaRPr lang="en-GB" sz="2800" dirty="0" smtClean="0"/>
          </a:p>
          <a:p>
            <a:pPr marL="0" indent="0">
              <a:buNone/>
            </a:pPr>
            <a:endParaRPr lang="en-GB" sz="2800" dirty="0" smtClean="0"/>
          </a:p>
          <a:p>
            <a:pPr marL="0" indent="0">
              <a:buNone/>
            </a:pPr>
            <a:endParaRPr lang="en-GB" sz="2800" dirty="0"/>
          </a:p>
          <a:p>
            <a:pPr marL="0" indent="0">
              <a:buNone/>
            </a:pPr>
            <a:endParaRPr lang="en-GB" sz="2800" dirty="0"/>
          </a:p>
          <a:p>
            <a:pPr marL="0" indent="0" algn="ctr">
              <a:buNone/>
            </a:pPr>
            <a:endParaRPr lang="en-GB" sz="11500" dirty="0" smtClean="0"/>
          </a:p>
          <a:p>
            <a:pPr marL="0" indent="0" algn="ctr">
              <a:buNone/>
            </a:pPr>
            <a:endParaRPr lang="en-GB" sz="11500" dirty="0"/>
          </a:p>
          <a:p>
            <a:pPr marL="0" indent="0" algn="ctr">
              <a:buNone/>
            </a:pPr>
            <a:endParaRPr lang="en-GB" sz="11500" dirty="0" smtClean="0"/>
          </a:p>
        </p:txBody>
      </p:sp>
      <p:cxnSp>
        <p:nvCxnSpPr>
          <p:cNvPr id="5" name="Straight Connector 4"/>
          <p:cNvCxnSpPr/>
          <p:nvPr/>
        </p:nvCxnSpPr>
        <p:spPr>
          <a:xfrm>
            <a:off x="2390502" y="3840481"/>
            <a:ext cx="7223760" cy="13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2705693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round</a:t>
            </a:r>
            <a:endParaRPr lang="en-GB" dirty="0"/>
          </a:p>
        </p:txBody>
      </p:sp>
      <p:sp>
        <p:nvSpPr>
          <p:cNvPr id="3" name="Content Placeholder 2"/>
          <p:cNvSpPr>
            <a:spLocks noGrp="1"/>
          </p:cNvSpPr>
          <p:nvPr>
            <p:ph idx="1"/>
          </p:nvPr>
        </p:nvSpPr>
        <p:spPr>
          <a:xfrm>
            <a:off x="1069848" y="2121408"/>
            <a:ext cx="10058400" cy="4736592"/>
          </a:xfrm>
        </p:spPr>
        <p:txBody>
          <a:bodyPr>
            <a:normAutofit/>
          </a:bodyPr>
          <a:lstStyle/>
          <a:p>
            <a:pPr marL="0" indent="0">
              <a:buNone/>
            </a:pPr>
            <a:r>
              <a:rPr lang="en-GB" sz="2800" dirty="0" smtClean="0"/>
              <a:t>Finally, decide where your number will go on your number line. Is it closer to 10 or closer to 20?</a:t>
            </a:r>
            <a:endParaRPr lang="en-GB" sz="2800" dirty="0"/>
          </a:p>
          <a:p>
            <a:pPr marL="0" indent="0">
              <a:buNone/>
            </a:pPr>
            <a:endParaRPr lang="en-GB" sz="900" dirty="0"/>
          </a:p>
          <a:p>
            <a:pPr marL="0" indent="0">
              <a:buNone/>
            </a:pPr>
            <a:r>
              <a:rPr lang="en-GB" sz="6000" dirty="0" smtClean="0"/>
              <a:t>10			13					       20		</a:t>
            </a:r>
            <a:endParaRPr lang="en-GB" sz="6000" dirty="0"/>
          </a:p>
          <a:p>
            <a:pPr marL="0" indent="0">
              <a:buNone/>
            </a:pPr>
            <a:r>
              <a:rPr lang="en-GB" sz="2800" dirty="0" smtClean="0"/>
              <a:t>So, our answer is </a:t>
            </a:r>
            <a:r>
              <a:rPr lang="en-GB" sz="2800" b="1" dirty="0" smtClean="0"/>
              <a:t>10.</a:t>
            </a:r>
            <a:endParaRPr lang="en-GB" sz="2800" dirty="0" smtClean="0"/>
          </a:p>
          <a:p>
            <a:pPr marL="0" indent="0">
              <a:buNone/>
            </a:pPr>
            <a:endParaRPr lang="en-GB" sz="2800" dirty="0" smtClean="0"/>
          </a:p>
          <a:p>
            <a:pPr marL="0" indent="0">
              <a:buNone/>
            </a:pPr>
            <a:endParaRPr lang="en-GB" sz="2800" dirty="0"/>
          </a:p>
          <a:p>
            <a:pPr marL="0" indent="0">
              <a:buNone/>
            </a:pPr>
            <a:endParaRPr lang="en-GB" sz="2800" dirty="0"/>
          </a:p>
          <a:p>
            <a:pPr marL="0" indent="0" algn="ctr">
              <a:buNone/>
            </a:pPr>
            <a:endParaRPr lang="en-GB" sz="11500" dirty="0" smtClean="0"/>
          </a:p>
          <a:p>
            <a:pPr marL="0" indent="0" algn="ctr">
              <a:buNone/>
            </a:pPr>
            <a:endParaRPr lang="en-GB" sz="11500" dirty="0"/>
          </a:p>
          <a:p>
            <a:pPr marL="0" indent="0" algn="ctr">
              <a:buNone/>
            </a:pPr>
            <a:endParaRPr lang="en-GB" sz="11500" dirty="0" smtClean="0"/>
          </a:p>
        </p:txBody>
      </p:sp>
      <p:cxnSp>
        <p:nvCxnSpPr>
          <p:cNvPr id="5" name="Straight Connector 4"/>
          <p:cNvCxnSpPr/>
          <p:nvPr/>
        </p:nvCxnSpPr>
        <p:spPr>
          <a:xfrm>
            <a:off x="2390502" y="3840481"/>
            <a:ext cx="7223760" cy="13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1129140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turn</a:t>
            </a:r>
            <a:endParaRPr lang="en-GB" dirty="0"/>
          </a:p>
        </p:txBody>
      </p:sp>
      <p:sp>
        <p:nvSpPr>
          <p:cNvPr id="3" name="Content Placeholder 2"/>
          <p:cNvSpPr>
            <a:spLocks noGrp="1"/>
          </p:cNvSpPr>
          <p:nvPr>
            <p:ph idx="1"/>
          </p:nvPr>
        </p:nvSpPr>
        <p:spPr>
          <a:xfrm>
            <a:off x="1069848" y="2121408"/>
            <a:ext cx="10058400" cy="4736592"/>
          </a:xfrm>
        </p:spPr>
        <p:txBody>
          <a:bodyPr>
            <a:normAutofit/>
          </a:bodyPr>
          <a:lstStyle/>
          <a:p>
            <a:pPr marL="0" indent="0">
              <a:buNone/>
            </a:pPr>
            <a:r>
              <a:rPr lang="en-GB" sz="2800" dirty="0" smtClean="0"/>
              <a:t>Draw five number lines like this and have a go at the five questions below:</a:t>
            </a:r>
            <a:endParaRPr lang="en-GB" sz="2800" dirty="0"/>
          </a:p>
          <a:p>
            <a:pPr marL="0" indent="0">
              <a:buNone/>
            </a:pPr>
            <a:endParaRPr lang="en-GB" sz="900" dirty="0"/>
          </a:p>
          <a:p>
            <a:pPr marL="0" indent="0">
              <a:buNone/>
            </a:pPr>
            <a:r>
              <a:rPr lang="en-GB" sz="6000" dirty="0" smtClean="0"/>
              <a:t>								       		</a:t>
            </a:r>
            <a:endParaRPr lang="en-GB" sz="6000" dirty="0"/>
          </a:p>
          <a:p>
            <a:pPr marL="0" indent="0">
              <a:buNone/>
            </a:pPr>
            <a:endParaRPr lang="en-GB" sz="2800" dirty="0" smtClean="0"/>
          </a:p>
          <a:p>
            <a:pPr marL="0" indent="0">
              <a:buNone/>
            </a:pPr>
            <a:endParaRPr lang="en-GB" sz="2800" dirty="0"/>
          </a:p>
          <a:p>
            <a:pPr marL="0" indent="0">
              <a:buNone/>
            </a:pPr>
            <a:r>
              <a:rPr lang="en-GB" sz="2800" dirty="0" smtClean="0"/>
              <a:t>Round these to the nearest 10 – </a:t>
            </a:r>
            <a:r>
              <a:rPr lang="en-GB" sz="2800" b="1" dirty="0" smtClean="0"/>
              <a:t>27, 43, 66, 84, 91</a:t>
            </a:r>
            <a:endParaRPr lang="en-GB" sz="2800" b="1" dirty="0"/>
          </a:p>
          <a:p>
            <a:pPr marL="0" indent="0" algn="ctr">
              <a:buNone/>
            </a:pPr>
            <a:endParaRPr lang="en-GB" sz="11500" dirty="0" smtClean="0"/>
          </a:p>
          <a:p>
            <a:pPr marL="0" indent="0" algn="ctr">
              <a:buNone/>
            </a:pPr>
            <a:endParaRPr lang="en-GB" sz="11500" dirty="0"/>
          </a:p>
          <a:p>
            <a:pPr marL="0" indent="0" algn="ctr">
              <a:buNone/>
            </a:pPr>
            <a:endParaRPr lang="en-GB" sz="11500" dirty="0" smtClean="0"/>
          </a:p>
        </p:txBody>
      </p:sp>
      <p:cxnSp>
        <p:nvCxnSpPr>
          <p:cNvPr id="5" name="Straight Connector 4"/>
          <p:cNvCxnSpPr/>
          <p:nvPr/>
        </p:nvCxnSpPr>
        <p:spPr>
          <a:xfrm>
            <a:off x="2390502" y="3435535"/>
            <a:ext cx="7223760" cy="13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390502" y="3979821"/>
            <a:ext cx="7223760" cy="13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90502" y="4587245"/>
            <a:ext cx="7223760" cy="13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390502" y="5181606"/>
            <a:ext cx="7223760" cy="13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90502" y="5762904"/>
            <a:ext cx="7223760" cy="13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3082565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turn</a:t>
            </a:r>
            <a:endParaRPr lang="en-GB" dirty="0"/>
          </a:p>
        </p:txBody>
      </p:sp>
      <p:sp>
        <p:nvSpPr>
          <p:cNvPr id="3" name="Content Placeholder 2"/>
          <p:cNvSpPr>
            <a:spLocks noGrp="1"/>
          </p:cNvSpPr>
          <p:nvPr>
            <p:ph idx="1"/>
          </p:nvPr>
        </p:nvSpPr>
        <p:spPr>
          <a:xfrm>
            <a:off x="1069848" y="2121408"/>
            <a:ext cx="10058400" cy="4736592"/>
          </a:xfrm>
        </p:spPr>
        <p:txBody>
          <a:bodyPr>
            <a:normAutofit/>
          </a:bodyPr>
          <a:lstStyle/>
          <a:p>
            <a:pPr marL="0" indent="0">
              <a:buNone/>
            </a:pPr>
            <a:r>
              <a:rPr lang="en-GB" sz="2800" dirty="0" smtClean="0"/>
              <a:t>How did you do? </a:t>
            </a:r>
          </a:p>
          <a:p>
            <a:pPr marL="0" indent="0">
              <a:buNone/>
            </a:pPr>
            <a:endParaRPr lang="en-GB" sz="900" dirty="0" smtClean="0"/>
          </a:p>
          <a:p>
            <a:pPr marL="0" indent="0">
              <a:buNone/>
            </a:pPr>
            <a:r>
              <a:rPr lang="en-GB" sz="4400" dirty="0" smtClean="0"/>
              <a:t>   20							       </a:t>
            </a:r>
            <a:r>
              <a:rPr lang="en-GB" sz="4400" dirty="0"/>
              <a:t> </a:t>
            </a:r>
            <a:r>
              <a:rPr lang="en-GB" sz="4400" dirty="0" smtClean="0"/>
              <a:t> 30</a:t>
            </a:r>
            <a:endParaRPr lang="en-GB" sz="4400" dirty="0"/>
          </a:p>
          <a:p>
            <a:pPr marL="0" indent="0">
              <a:buNone/>
            </a:pPr>
            <a:r>
              <a:rPr lang="en-GB" sz="2800" dirty="0" smtClean="0"/>
              <a:t>     40                                                                                       50</a:t>
            </a:r>
          </a:p>
          <a:p>
            <a:pPr marL="0" indent="0">
              <a:buNone/>
            </a:pPr>
            <a:r>
              <a:rPr lang="en-GB" sz="2800" dirty="0"/>
              <a:t> </a:t>
            </a:r>
            <a:r>
              <a:rPr lang="en-GB" sz="2800" dirty="0" smtClean="0"/>
              <a:t>    60                                                                                       70</a:t>
            </a:r>
          </a:p>
          <a:p>
            <a:pPr marL="0" indent="0">
              <a:buNone/>
            </a:pPr>
            <a:endParaRPr lang="en-GB" sz="2800" dirty="0"/>
          </a:p>
          <a:p>
            <a:pPr marL="0" indent="0">
              <a:buNone/>
            </a:pPr>
            <a:endParaRPr lang="en-GB" sz="2800" dirty="0" smtClean="0"/>
          </a:p>
          <a:p>
            <a:pPr marL="0" indent="0">
              <a:buNone/>
            </a:pPr>
            <a:endParaRPr lang="en-GB" sz="2800" dirty="0"/>
          </a:p>
          <a:p>
            <a:pPr marL="0" indent="0">
              <a:buNone/>
            </a:pPr>
            <a:r>
              <a:rPr lang="en-GB" sz="2800" dirty="0" smtClean="0"/>
              <a:t>Round these to the nearest 10 – </a:t>
            </a:r>
            <a:r>
              <a:rPr lang="en-GB" sz="2800" b="1" dirty="0" smtClean="0"/>
              <a:t>27, 43, 66, 84, 91</a:t>
            </a:r>
            <a:endParaRPr lang="en-GB" sz="2800" b="1" dirty="0"/>
          </a:p>
          <a:p>
            <a:pPr marL="0" indent="0" algn="ctr">
              <a:buNone/>
            </a:pPr>
            <a:endParaRPr lang="en-GB" sz="11500" dirty="0" smtClean="0"/>
          </a:p>
          <a:p>
            <a:pPr marL="0" indent="0" algn="ctr">
              <a:buNone/>
            </a:pPr>
            <a:endParaRPr lang="en-GB" sz="11500" dirty="0"/>
          </a:p>
          <a:p>
            <a:pPr marL="0" indent="0" algn="ctr">
              <a:buNone/>
            </a:pPr>
            <a:endParaRPr lang="en-GB" sz="11500" dirty="0" smtClean="0"/>
          </a:p>
        </p:txBody>
      </p:sp>
      <p:cxnSp>
        <p:nvCxnSpPr>
          <p:cNvPr id="5" name="Straight Connector 4"/>
          <p:cNvCxnSpPr/>
          <p:nvPr/>
        </p:nvCxnSpPr>
        <p:spPr>
          <a:xfrm>
            <a:off x="2390502" y="3435535"/>
            <a:ext cx="7223760" cy="13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390502" y="3979821"/>
            <a:ext cx="7223760" cy="13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90502" y="4587245"/>
            <a:ext cx="7223760" cy="13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390502" y="5181606"/>
            <a:ext cx="7223760" cy="13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90502" y="5762904"/>
            <a:ext cx="7223760" cy="13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539702" y="4822128"/>
            <a:ext cx="8774192" cy="1015663"/>
          </a:xfrm>
          <a:prstGeom prst="rect">
            <a:avLst/>
          </a:prstGeom>
        </p:spPr>
        <p:txBody>
          <a:bodyPr wrap="square">
            <a:spAutoFit/>
          </a:bodyPr>
          <a:lstStyle/>
          <a:p>
            <a:r>
              <a:rPr lang="en-GB" sz="2800" dirty="0" smtClean="0"/>
              <a:t>80                                                                                       90</a:t>
            </a:r>
          </a:p>
          <a:p>
            <a:endParaRPr lang="en-GB" sz="3200" dirty="0"/>
          </a:p>
        </p:txBody>
      </p:sp>
      <p:sp>
        <p:nvSpPr>
          <p:cNvPr id="10" name="Rectangle 9"/>
          <p:cNvSpPr/>
          <p:nvPr/>
        </p:nvSpPr>
        <p:spPr>
          <a:xfrm>
            <a:off x="1539702" y="5501294"/>
            <a:ext cx="9029686" cy="523220"/>
          </a:xfrm>
          <a:prstGeom prst="rect">
            <a:avLst/>
          </a:prstGeom>
        </p:spPr>
        <p:txBody>
          <a:bodyPr wrap="square">
            <a:spAutoFit/>
          </a:bodyPr>
          <a:lstStyle/>
          <a:p>
            <a:r>
              <a:rPr lang="en-GB" sz="2800" dirty="0" smtClean="0"/>
              <a:t>90                                                                                       100</a:t>
            </a:r>
            <a:endParaRPr lang="en-GB" sz="2800" dirty="0"/>
          </a:p>
        </p:txBody>
      </p:sp>
      <p:cxnSp>
        <p:nvCxnSpPr>
          <p:cNvPr id="14" name="Straight Connector 13"/>
          <p:cNvCxnSpPr/>
          <p:nvPr/>
        </p:nvCxnSpPr>
        <p:spPr>
          <a:xfrm flipV="1">
            <a:off x="7073153" y="3039035"/>
            <a:ext cx="0" cy="4095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49586" y="3583321"/>
            <a:ext cx="0" cy="4095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351494" y="4190745"/>
            <a:ext cx="0" cy="4095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5239871" y="4785106"/>
            <a:ext cx="0" cy="4095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779058" y="5353341"/>
            <a:ext cx="0" cy="409563"/>
          </a:xfrm>
          <a:prstGeom prst="line">
            <a:avLst/>
          </a:prstGeom>
        </p:spPr>
        <p:style>
          <a:lnRef idx="1">
            <a:schemeClr val="accent1"/>
          </a:lnRef>
          <a:fillRef idx="0">
            <a:schemeClr val="accent1"/>
          </a:fillRef>
          <a:effectRef idx="0">
            <a:schemeClr val="accent1"/>
          </a:effectRef>
          <a:fontRef idx="minor">
            <a:schemeClr val="tx1"/>
          </a:fontRef>
        </p:style>
      </p:cxnSp>
      <p:pic>
        <p:nvPicPr>
          <p:cNvPr id="19"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502462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Up or down?</a:t>
            </a:r>
            <a:endParaRPr lang="en-GB" dirty="0"/>
          </a:p>
        </p:txBody>
      </p:sp>
      <p:sp>
        <p:nvSpPr>
          <p:cNvPr id="3" name="Content Placeholder 2"/>
          <p:cNvSpPr>
            <a:spLocks noGrp="1"/>
          </p:cNvSpPr>
          <p:nvPr>
            <p:ph idx="1"/>
          </p:nvPr>
        </p:nvSpPr>
        <p:spPr/>
        <p:txBody>
          <a:bodyPr>
            <a:normAutofit/>
          </a:bodyPr>
          <a:lstStyle/>
          <a:p>
            <a:pPr marL="0" indent="0">
              <a:buNone/>
            </a:pPr>
            <a:r>
              <a:rPr lang="en-GB" sz="4000" dirty="0" smtClean="0"/>
              <a:t>But when you are rounding to the nearest 10 and your number ends in a 5, do you round up a 10 or round down a 10?</a:t>
            </a:r>
            <a:endParaRPr lang="en-GB" sz="4000"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2274037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Up or down?</a:t>
            </a:r>
            <a:endParaRPr lang="en-GB" dirty="0"/>
          </a:p>
        </p:txBody>
      </p:sp>
      <p:sp>
        <p:nvSpPr>
          <p:cNvPr id="3" name="Content Placeholder 2"/>
          <p:cNvSpPr>
            <a:spLocks noGrp="1"/>
          </p:cNvSpPr>
          <p:nvPr>
            <p:ph idx="1"/>
          </p:nvPr>
        </p:nvSpPr>
        <p:spPr>
          <a:xfrm>
            <a:off x="1069848" y="1598893"/>
            <a:ext cx="10058400" cy="5115416"/>
          </a:xfrm>
        </p:spPr>
        <p:txBody>
          <a:bodyPr>
            <a:normAutofit/>
          </a:bodyPr>
          <a:lstStyle/>
          <a:p>
            <a:pPr marL="0" indent="0">
              <a:buNone/>
            </a:pPr>
            <a:r>
              <a:rPr lang="en-GB" sz="2800" dirty="0" smtClean="0"/>
              <a:t>I find writing this prompt useful to help me know whether to round up or down to the nearest ten. If you are rounding to the nearest ten and your number ends in 0, 1, 2, 3 or 4 it will round down to the ten below. If it ends in 5,6, 7, 8 or 9 it will round to the ten above.</a:t>
            </a:r>
          </a:p>
          <a:p>
            <a:pPr marL="0" indent="0">
              <a:buNone/>
            </a:pPr>
            <a:endParaRPr lang="en-GB" sz="3600" dirty="0" smtClean="0"/>
          </a:p>
        </p:txBody>
      </p:sp>
      <p:sp>
        <p:nvSpPr>
          <p:cNvPr id="4" name="Rectangle 3"/>
          <p:cNvSpPr/>
          <p:nvPr/>
        </p:nvSpPr>
        <p:spPr>
          <a:xfrm>
            <a:off x="5151131" y="3764715"/>
            <a:ext cx="6096000" cy="2554545"/>
          </a:xfrm>
          <a:prstGeom prst="rect">
            <a:avLst/>
          </a:prstGeom>
        </p:spPr>
        <p:txBody>
          <a:bodyPr>
            <a:spAutoFit/>
          </a:bodyPr>
          <a:lstStyle/>
          <a:p>
            <a:r>
              <a:rPr lang="en-GB" sz="3200" dirty="0" smtClean="0"/>
              <a:t>0		5</a:t>
            </a:r>
            <a:r>
              <a:rPr lang="en-GB" sz="3200" dirty="0"/>
              <a:t>	</a:t>
            </a:r>
          </a:p>
          <a:p>
            <a:r>
              <a:rPr lang="en-GB" sz="3200" dirty="0" smtClean="0"/>
              <a:t>1		6	</a:t>
            </a:r>
            <a:endParaRPr lang="en-GB" sz="3200" dirty="0"/>
          </a:p>
          <a:p>
            <a:r>
              <a:rPr lang="en-GB" sz="3200" dirty="0" smtClean="0"/>
              <a:t>2		7</a:t>
            </a:r>
            <a:endParaRPr lang="en-GB" sz="3200" dirty="0"/>
          </a:p>
          <a:p>
            <a:r>
              <a:rPr lang="en-GB" sz="3200" dirty="0" smtClean="0"/>
              <a:t>3		8</a:t>
            </a:r>
            <a:endParaRPr lang="en-GB" sz="3200" dirty="0"/>
          </a:p>
          <a:p>
            <a:r>
              <a:rPr lang="en-GB" sz="3200" dirty="0" smtClean="0"/>
              <a:t>4		9</a:t>
            </a:r>
            <a:endParaRPr lang="en-GB" sz="3200" dirty="0"/>
          </a:p>
        </p:txBody>
      </p:sp>
      <p:sp>
        <p:nvSpPr>
          <p:cNvPr id="5" name="Down Arrow 4"/>
          <p:cNvSpPr/>
          <p:nvPr/>
        </p:nvSpPr>
        <p:spPr>
          <a:xfrm>
            <a:off x="4402193" y="3944983"/>
            <a:ext cx="627018" cy="22468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own Arrow 5"/>
          <p:cNvSpPr/>
          <p:nvPr/>
        </p:nvSpPr>
        <p:spPr>
          <a:xfrm rot="10800000">
            <a:off x="6741751" y="3944983"/>
            <a:ext cx="627018" cy="22468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319354" y="3944983"/>
            <a:ext cx="2782389" cy="22468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IF THESE NUMBERS ARE IN THE ONES COLUMN, ROUND </a:t>
            </a:r>
            <a:r>
              <a:rPr lang="en-GB" b="1" u="sng" dirty="0" smtClean="0"/>
              <a:t>DOWN</a:t>
            </a:r>
            <a:r>
              <a:rPr lang="en-GB" dirty="0" smtClean="0"/>
              <a:t> TO THE TEN BELOW</a:t>
            </a:r>
          </a:p>
          <a:p>
            <a:pPr algn="ctr"/>
            <a:endParaRPr lang="en-GB" dirty="0"/>
          </a:p>
          <a:p>
            <a:pPr algn="ctr"/>
            <a:r>
              <a:rPr lang="en-GB" dirty="0" smtClean="0"/>
              <a:t>(EG: 12 will round down to 10)</a:t>
            </a:r>
            <a:endParaRPr lang="en-GB" dirty="0"/>
          </a:p>
        </p:txBody>
      </p:sp>
      <p:sp>
        <p:nvSpPr>
          <p:cNvPr id="8" name="Rectangle 7"/>
          <p:cNvSpPr/>
          <p:nvPr/>
        </p:nvSpPr>
        <p:spPr>
          <a:xfrm>
            <a:off x="7673569" y="3918581"/>
            <a:ext cx="2782389" cy="22468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IF THESE NUMBERS ARE IN THE ONES COLUMN, ROUND </a:t>
            </a:r>
            <a:r>
              <a:rPr lang="en-GB" b="1" u="sng" dirty="0" smtClean="0"/>
              <a:t>UP</a:t>
            </a:r>
            <a:r>
              <a:rPr lang="en-GB" dirty="0" smtClean="0"/>
              <a:t> TO THE TEN ABOVE</a:t>
            </a:r>
          </a:p>
          <a:p>
            <a:pPr algn="ctr"/>
            <a:endParaRPr lang="en-GB" dirty="0"/>
          </a:p>
          <a:p>
            <a:pPr algn="ctr"/>
            <a:r>
              <a:rPr lang="en-GB" dirty="0" smtClean="0"/>
              <a:t>(EG: 19 will round up to 20)</a:t>
            </a:r>
            <a:endParaRPr lang="en-GB" dirty="0"/>
          </a:p>
        </p:txBody>
      </p:sp>
      <p:pic>
        <p:nvPicPr>
          <p:cNvPr id="9"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2749455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Up or down?</a:t>
            </a:r>
            <a:endParaRPr lang="en-GB" dirty="0"/>
          </a:p>
        </p:txBody>
      </p:sp>
      <p:sp>
        <p:nvSpPr>
          <p:cNvPr id="3" name="Content Placeholder 2"/>
          <p:cNvSpPr>
            <a:spLocks noGrp="1"/>
          </p:cNvSpPr>
          <p:nvPr>
            <p:ph idx="1"/>
          </p:nvPr>
        </p:nvSpPr>
        <p:spPr>
          <a:xfrm>
            <a:off x="1069848" y="1598893"/>
            <a:ext cx="10058400" cy="5115416"/>
          </a:xfrm>
        </p:spPr>
        <p:txBody>
          <a:bodyPr>
            <a:normAutofit/>
          </a:bodyPr>
          <a:lstStyle/>
          <a:p>
            <a:pPr marL="0" indent="0">
              <a:buNone/>
            </a:pPr>
            <a:r>
              <a:rPr lang="en-GB" sz="3600" dirty="0" smtClean="0"/>
              <a:t>Have a go at using this chart to find the nearest ten to these numbers.</a:t>
            </a:r>
          </a:p>
          <a:p>
            <a:pPr marL="0" indent="0">
              <a:buNone/>
            </a:pPr>
            <a:r>
              <a:rPr lang="en-GB" sz="3600" dirty="0" smtClean="0"/>
              <a:t>                           29, 35, 785, 291, 199</a:t>
            </a:r>
          </a:p>
        </p:txBody>
      </p:sp>
      <p:sp>
        <p:nvSpPr>
          <p:cNvPr id="4" name="Rectangle 3"/>
          <p:cNvSpPr/>
          <p:nvPr/>
        </p:nvSpPr>
        <p:spPr>
          <a:xfrm>
            <a:off x="5151131" y="3764715"/>
            <a:ext cx="6096000" cy="2554545"/>
          </a:xfrm>
          <a:prstGeom prst="rect">
            <a:avLst/>
          </a:prstGeom>
        </p:spPr>
        <p:txBody>
          <a:bodyPr>
            <a:spAutoFit/>
          </a:bodyPr>
          <a:lstStyle/>
          <a:p>
            <a:r>
              <a:rPr lang="en-GB" sz="3200" dirty="0" smtClean="0"/>
              <a:t>0		5</a:t>
            </a:r>
            <a:r>
              <a:rPr lang="en-GB" sz="3200" dirty="0"/>
              <a:t>	</a:t>
            </a:r>
          </a:p>
          <a:p>
            <a:r>
              <a:rPr lang="en-GB" sz="3200" dirty="0" smtClean="0"/>
              <a:t>1		6	</a:t>
            </a:r>
            <a:endParaRPr lang="en-GB" sz="3200" dirty="0"/>
          </a:p>
          <a:p>
            <a:r>
              <a:rPr lang="en-GB" sz="3200" dirty="0" smtClean="0"/>
              <a:t>2		7</a:t>
            </a:r>
            <a:endParaRPr lang="en-GB" sz="3200" dirty="0"/>
          </a:p>
          <a:p>
            <a:r>
              <a:rPr lang="en-GB" sz="3200" dirty="0" smtClean="0"/>
              <a:t>3		8</a:t>
            </a:r>
            <a:endParaRPr lang="en-GB" sz="3200" dirty="0"/>
          </a:p>
          <a:p>
            <a:r>
              <a:rPr lang="en-GB" sz="3200" dirty="0" smtClean="0"/>
              <a:t>4		9</a:t>
            </a:r>
            <a:endParaRPr lang="en-GB" sz="3200" dirty="0"/>
          </a:p>
        </p:txBody>
      </p:sp>
      <p:sp>
        <p:nvSpPr>
          <p:cNvPr id="5" name="Down Arrow 4"/>
          <p:cNvSpPr/>
          <p:nvPr/>
        </p:nvSpPr>
        <p:spPr>
          <a:xfrm>
            <a:off x="4402193" y="3944983"/>
            <a:ext cx="627018" cy="22468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own Arrow 5"/>
          <p:cNvSpPr/>
          <p:nvPr/>
        </p:nvSpPr>
        <p:spPr>
          <a:xfrm rot="10800000">
            <a:off x="6741751" y="3944983"/>
            <a:ext cx="627018" cy="22468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1344826" y="3914503"/>
            <a:ext cx="2782389" cy="22468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IF THESE NUMBERS ARE IN THE ONES COLUMN, ROUND </a:t>
            </a:r>
            <a:r>
              <a:rPr lang="en-GB" b="1" u="sng" dirty="0" smtClean="0"/>
              <a:t>DOWN</a:t>
            </a:r>
            <a:r>
              <a:rPr lang="en-GB" dirty="0" smtClean="0"/>
              <a:t> TO THE TEN BELOW</a:t>
            </a:r>
          </a:p>
          <a:p>
            <a:pPr algn="ctr"/>
            <a:endParaRPr lang="en-GB" dirty="0"/>
          </a:p>
          <a:p>
            <a:pPr algn="ctr"/>
            <a:r>
              <a:rPr lang="en-GB" dirty="0" smtClean="0"/>
              <a:t>(EG: 12 will round down to 10)</a:t>
            </a:r>
            <a:endParaRPr lang="en-GB" dirty="0"/>
          </a:p>
        </p:txBody>
      </p:sp>
      <p:sp>
        <p:nvSpPr>
          <p:cNvPr id="10" name="Rectangle 9"/>
          <p:cNvSpPr/>
          <p:nvPr/>
        </p:nvSpPr>
        <p:spPr>
          <a:xfrm>
            <a:off x="7719299" y="3944983"/>
            <a:ext cx="2782389" cy="22468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IF THESE NUMBERS ARE IN THE ONES COLUMN, ROUND </a:t>
            </a:r>
            <a:r>
              <a:rPr lang="en-GB" b="1" u="sng" dirty="0" smtClean="0"/>
              <a:t>UP</a:t>
            </a:r>
            <a:r>
              <a:rPr lang="en-GB" dirty="0" smtClean="0"/>
              <a:t> TO THE TEN ABOVE</a:t>
            </a:r>
          </a:p>
          <a:p>
            <a:pPr algn="ctr"/>
            <a:endParaRPr lang="en-GB" dirty="0"/>
          </a:p>
          <a:p>
            <a:pPr algn="ctr"/>
            <a:r>
              <a:rPr lang="en-GB" dirty="0" smtClean="0"/>
              <a:t>(EG: 19 will round up to 20)</a:t>
            </a:r>
            <a:endParaRPr lang="en-GB" dirty="0"/>
          </a:p>
        </p:txBody>
      </p:sp>
      <p:pic>
        <p:nvPicPr>
          <p:cNvPr id="11"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2167423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a:xfrm>
            <a:off x="1069848" y="1802673"/>
            <a:ext cx="10058400" cy="4833257"/>
          </a:xfrm>
        </p:spPr>
        <p:txBody>
          <a:bodyPr>
            <a:normAutofit fontScale="92500" lnSpcReduction="10000"/>
          </a:bodyPr>
          <a:lstStyle/>
          <a:p>
            <a:pPr marL="0" indent="0">
              <a:buNone/>
            </a:pPr>
            <a:r>
              <a:rPr lang="en-GB" dirty="0" smtClean="0"/>
              <a:t>These questions will require you to round to the nearest ten.</a:t>
            </a:r>
            <a:endParaRPr lang="en-GB" dirty="0"/>
          </a:p>
          <a:p>
            <a:pPr marL="457200" indent="-457200" algn="ctr">
              <a:buAutoNum type="arabicParenR"/>
            </a:pPr>
            <a:r>
              <a:rPr lang="en-GB" sz="2600" dirty="0" smtClean="0"/>
              <a:t>31</a:t>
            </a:r>
          </a:p>
          <a:p>
            <a:pPr marL="457200" indent="-457200" algn="ctr">
              <a:buAutoNum type="arabicParenR"/>
            </a:pPr>
            <a:r>
              <a:rPr lang="en-GB" sz="2600" dirty="0" smtClean="0"/>
              <a:t>54</a:t>
            </a:r>
          </a:p>
          <a:p>
            <a:pPr marL="457200" indent="-457200" algn="ctr">
              <a:buAutoNum type="arabicParenR"/>
            </a:pPr>
            <a:r>
              <a:rPr lang="en-GB" sz="2600" dirty="0" smtClean="0"/>
              <a:t>77</a:t>
            </a:r>
          </a:p>
          <a:p>
            <a:pPr marL="457200" indent="-457200" algn="ctr">
              <a:buAutoNum type="arabicParenR"/>
            </a:pPr>
            <a:r>
              <a:rPr lang="en-GB" sz="2600" dirty="0" smtClean="0"/>
              <a:t>85</a:t>
            </a:r>
          </a:p>
          <a:p>
            <a:pPr marL="457200" indent="-457200" algn="ctr">
              <a:buAutoNum type="arabicParenR"/>
            </a:pPr>
            <a:r>
              <a:rPr lang="en-GB" sz="2600" dirty="0" smtClean="0"/>
              <a:t>94</a:t>
            </a:r>
          </a:p>
          <a:p>
            <a:pPr marL="457200" indent="-457200" algn="ctr">
              <a:buAutoNum type="arabicParenR"/>
            </a:pPr>
            <a:r>
              <a:rPr lang="en-GB" sz="2600" dirty="0" smtClean="0"/>
              <a:t>182</a:t>
            </a:r>
          </a:p>
          <a:p>
            <a:pPr marL="457200" indent="-457200" algn="ctr">
              <a:buAutoNum type="arabicParenR"/>
            </a:pPr>
            <a:r>
              <a:rPr lang="en-GB" sz="2600" dirty="0" smtClean="0"/>
              <a:t>219</a:t>
            </a:r>
          </a:p>
          <a:p>
            <a:pPr marL="457200" indent="-457200" algn="ctr">
              <a:buAutoNum type="arabicParenR"/>
            </a:pPr>
            <a:r>
              <a:rPr lang="en-GB" sz="2600" dirty="0" smtClean="0"/>
              <a:t>333</a:t>
            </a:r>
          </a:p>
          <a:p>
            <a:pPr marL="457200" indent="-457200" algn="ctr">
              <a:buAutoNum type="arabicParenR"/>
            </a:pPr>
            <a:r>
              <a:rPr lang="en-GB" sz="2600" dirty="0" smtClean="0"/>
              <a:t>444</a:t>
            </a:r>
          </a:p>
          <a:p>
            <a:pPr marL="457200" indent="-457200" algn="ctr">
              <a:buAutoNum type="arabicParenR"/>
            </a:pPr>
            <a:r>
              <a:rPr lang="en-GB" sz="2600" dirty="0" smtClean="0"/>
              <a:t>555</a:t>
            </a:r>
          </a:p>
          <a:p>
            <a:pPr marL="0" indent="0">
              <a:buNone/>
            </a:pPr>
            <a:endParaRPr lang="en-GB" dirty="0" smtClean="0"/>
          </a:p>
          <a:p>
            <a:pPr marL="457200" indent="-457200">
              <a:buAutoNum type="arabicParenR"/>
            </a:pPr>
            <a:endParaRPr lang="en-GB"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3867954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Warm up: Ladders!</a:t>
            </a:r>
            <a:endParaRPr lang="en-GB" dirty="0"/>
          </a:p>
        </p:txBody>
      </p:sp>
      <p:sp>
        <p:nvSpPr>
          <p:cNvPr id="3" name="Content Placeholder 2"/>
          <p:cNvSpPr>
            <a:spLocks noGrp="1"/>
          </p:cNvSpPr>
          <p:nvPr>
            <p:ph idx="1"/>
          </p:nvPr>
        </p:nvSpPr>
        <p:spPr/>
        <p:txBody>
          <a:bodyPr/>
          <a:lstStyle/>
          <a:p>
            <a:pPr marL="0" indent="0">
              <a:buNone/>
            </a:pPr>
            <a:r>
              <a:rPr lang="en-GB" dirty="0" smtClean="0"/>
              <a:t>Let’s have a game of ladders. </a:t>
            </a:r>
          </a:p>
          <a:p>
            <a:pPr marL="0" indent="0">
              <a:buNone/>
            </a:pPr>
            <a:endParaRPr lang="en-GB" dirty="0" smtClean="0"/>
          </a:p>
          <a:p>
            <a:pPr marL="0" indent="0">
              <a:buNone/>
            </a:pPr>
            <a:r>
              <a:rPr lang="en-GB" dirty="0" smtClean="0"/>
              <a:t>You know the drill, I will roll a dice to generate two different numbers. You must choose which order to put the digits in. (If I roll a 6 and a 2 you could have 62 or 26).</a:t>
            </a:r>
          </a:p>
          <a:p>
            <a:pPr marL="0" indent="0">
              <a:buNone/>
            </a:pPr>
            <a:endParaRPr lang="en-GB" dirty="0"/>
          </a:p>
          <a:p>
            <a:pPr marL="0" indent="0">
              <a:buNone/>
            </a:pPr>
            <a:r>
              <a:rPr lang="en-GB" dirty="0" smtClean="0"/>
              <a:t>You must then place them on your ladder (make sure there are six rungs) with the smallest number at the bottom and the largest at the top.</a:t>
            </a:r>
            <a:endParaRPr lang="en-GB"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737056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Rounding to 100</a:t>
            </a:r>
            <a:endParaRPr lang="en-GB" dirty="0"/>
          </a:p>
        </p:txBody>
      </p:sp>
      <p:sp>
        <p:nvSpPr>
          <p:cNvPr id="3" name="Content Placeholder 2"/>
          <p:cNvSpPr>
            <a:spLocks noGrp="1"/>
          </p:cNvSpPr>
          <p:nvPr>
            <p:ph idx="1"/>
          </p:nvPr>
        </p:nvSpPr>
        <p:spPr/>
        <p:txBody>
          <a:bodyPr>
            <a:normAutofit/>
          </a:bodyPr>
          <a:lstStyle/>
          <a:p>
            <a:pPr marL="0" indent="0">
              <a:buNone/>
            </a:pPr>
            <a:r>
              <a:rPr lang="en-GB" sz="3200" dirty="0" smtClean="0"/>
              <a:t>If you round to the nearest 10 you need to look at the </a:t>
            </a:r>
            <a:r>
              <a:rPr lang="en-GB" sz="3200" b="1" dirty="0" smtClean="0"/>
              <a:t>ones</a:t>
            </a:r>
            <a:r>
              <a:rPr lang="en-GB" sz="3200" dirty="0" smtClean="0"/>
              <a:t> </a:t>
            </a:r>
            <a:r>
              <a:rPr lang="en-GB" sz="3200" b="1" dirty="0" smtClean="0"/>
              <a:t>column</a:t>
            </a:r>
            <a:r>
              <a:rPr lang="en-GB" sz="3200" dirty="0" smtClean="0"/>
              <a:t>.</a:t>
            </a:r>
          </a:p>
          <a:p>
            <a:pPr marL="0" indent="0">
              <a:buNone/>
            </a:pPr>
            <a:endParaRPr lang="en-GB" sz="3200" dirty="0" smtClean="0"/>
          </a:p>
          <a:p>
            <a:pPr marL="0" indent="0">
              <a:buNone/>
            </a:pPr>
            <a:r>
              <a:rPr lang="en-GB" sz="3200" dirty="0" smtClean="0"/>
              <a:t>What column do you need to look for to round to the nearest hundred?</a:t>
            </a:r>
            <a:endParaRPr lang="en-GB" sz="3200"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1428542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Rounding to 100</a:t>
            </a:r>
            <a:endParaRPr lang="en-GB" dirty="0"/>
          </a:p>
        </p:txBody>
      </p:sp>
      <p:sp>
        <p:nvSpPr>
          <p:cNvPr id="3" name="Content Placeholder 2"/>
          <p:cNvSpPr>
            <a:spLocks noGrp="1"/>
          </p:cNvSpPr>
          <p:nvPr>
            <p:ph idx="1"/>
          </p:nvPr>
        </p:nvSpPr>
        <p:spPr/>
        <p:txBody>
          <a:bodyPr>
            <a:normAutofit/>
          </a:bodyPr>
          <a:lstStyle/>
          <a:p>
            <a:pPr marL="0" indent="0">
              <a:buNone/>
            </a:pPr>
            <a:r>
              <a:rPr lang="en-GB" sz="3200" dirty="0" smtClean="0"/>
              <a:t>What column do you need to look for to round to the nearest hundred?</a:t>
            </a:r>
          </a:p>
          <a:p>
            <a:pPr marL="0" indent="0">
              <a:buNone/>
            </a:pPr>
            <a:endParaRPr lang="en-GB" sz="3200" dirty="0"/>
          </a:p>
          <a:p>
            <a:pPr marL="0" indent="0">
              <a:buNone/>
            </a:pPr>
            <a:r>
              <a:rPr lang="en-GB" sz="3200" dirty="0" smtClean="0"/>
              <a:t>				The </a:t>
            </a:r>
            <a:r>
              <a:rPr lang="en-GB" sz="3200" u="sng" dirty="0" smtClean="0"/>
              <a:t>tens</a:t>
            </a:r>
            <a:r>
              <a:rPr lang="en-GB" sz="3200" dirty="0" smtClean="0"/>
              <a:t> column.</a:t>
            </a:r>
            <a:endParaRPr lang="en-GB" sz="3200"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288880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Rounding to 100</a:t>
            </a:r>
            <a:endParaRPr lang="en-GB" dirty="0"/>
          </a:p>
        </p:txBody>
      </p:sp>
      <p:sp>
        <p:nvSpPr>
          <p:cNvPr id="3" name="Content Placeholder 2"/>
          <p:cNvSpPr>
            <a:spLocks noGrp="1"/>
          </p:cNvSpPr>
          <p:nvPr>
            <p:ph idx="1"/>
          </p:nvPr>
        </p:nvSpPr>
        <p:spPr>
          <a:xfrm>
            <a:off x="888273" y="2121408"/>
            <a:ext cx="10489475" cy="4050792"/>
          </a:xfrm>
        </p:spPr>
        <p:txBody>
          <a:bodyPr>
            <a:normAutofit/>
          </a:bodyPr>
          <a:lstStyle/>
          <a:p>
            <a:pPr marL="0" indent="0">
              <a:buNone/>
            </a:pPr>
            <a:r>
              <a:rPr lang="en-GB" sz="3200" dirty="0" smtClean="0"/>
              <a:t>Let’s look at an example of rounding to the nearest 100.</a:t>
            </a:r>
          </a:p>
          <a:p>
            <a:pPr marL="0" indent="0">
              <a:buNone/>
            </a:pPr>
            <a:endParaRPr lang="en-GB" sz="3200" dirty="0" smtClean="0"/>
          </a:p>
          <a:p>
            <a:pPr marL="0" indent="0">
              <a:buNone/>
            </a:pPr>
            <a:r>
              <a:rPr lang="en-GB" sz="3200" dirty="0" smtClean="0"/>
              <a:t>What do we need to look at to find the nearest 100 to this number?</a:t>
            </a:r>
          </a:p>
          <a:p>
            <a:pPr marL="0" indent="0">
              <a:buNone/>
            </a:pPr>
            <a:endParaRPr lang="en-GB" sz="3200" dirty="0"/>
          </a:p>
          <a:p>
            <a:pPr marL="0" indent="0" algn="ctr">
              <a:buNone/>
            </a:pPr>
            <a:r>
              <a:rPr lang="en-GB" sz="6600" dirty="0" smtClean="0"/>
              <a:t>145</a:t>
            </a:r>
          </a:p>
          <a:p>
            <a:pPr marL="0" indent="0">
              <a:buNone/>
            </a:pPr>
            <a:endParaRPr lang="en-GB" sz="3200"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2104814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Rounding to 100</a:t>
            </a:r>
            <a:endParaRPr lang="en-GB" dirty="0"/>
          </a:p>
        </p:txBody>
      </p:sp>
      <p:sp>
        <p:nvSpPr>
          <p:cNvPr id="3" name="Content Placeholder 2"/>
          <p:cNvSpPr>
            <a:spLocks noGrp="1"/>
          </p:cNvSpPr>
          <p:nvPr>
            <p:ph idx="1"/>
          </p:nvPr>
        </p:nvSpPr>
        <p:spPr>
          <a:xfrm>
            <a:off x="888273" y="2121408"/>
            <a:ext cx="10489475" cy="4050792"/>
          </a:xfrm>
        </p:spPr>
        <p:txBody>
          <a:bodyPr>
            <a:normAutofit/>
          </a:bodyPr>
          <a:lstStyle/>
          <a:p>
            <a:pPr marL="0" indent="0">
              <a:buNone/>
            </a:pPr>
            <a:r>
              <a:rPr lang="en-GB" sz="3200" dirty="0" smtClean="0"/>
              <a:t>We need to look at the tens digits.</a:t>
            </a:r>
          </a:p>
          <a:p>
            <a:pPr marL="0" indent="0">
              <a:buNone/>
            </a:pPr>
            <a:endParaRPr lang="en-GB" sz="3200" dirty="0" smtClean="0"/>
          </a:p>
          <a:p>
            <a:pPr marL="0" indent="0" algn="ctr">
              <a:buNone/>
            </a:pPr>
            <a:r>
              <a:rPr lang="en-GB" sz="6600" dirty="0" smtClean="0"/>
              <a:t>1</a:t>
            </a:r>
            <a:r>
              <a:rPr lang="en-GB" sz="6600" b="1" dirty="0" smtClean="0"/>
              <a:t>4</a:t>
            </a:r>
            <a:r>
              <a:rPr lang="en-GB" sz="6600" dirty="0" smtClean="0"/>
              <a:t>5</a:t>
            </a:r>
          </a:p>
          <a:p>
            <a:pPr marL="0" indent="0">
              <a:buNone/>
            </a:pPr>
            <a:endParaRPr lang="en-GB" sz="3200"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3597619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Rounding to 100</a:t>
            </a:r>
            <a:endParaRPr lang="en-GB" dirty="0"/>
          </a:p>
        </p:txBody>
      </p:sp>
      <p:sp>
        <p:nvSpPr>
          <p:cNvPr id="3" name="Content Placeholder 2"/>
          <p:cNvSpPr>
            <a:spLocks noGrp="1"/>
          </p:cNvSpPr>
          <p:nvPr>
            <p:ph idx="1"/>
          </p:nvPr>
        </p:nvSpPr>
        <p:spPr>
          <a:xfrm>
            <a:off x="888273" y="2121408"/>
            <a:ext cx="10489475" cy="4050792"/>
          </a:xfrm>
        </p:spPr>
        <p:txBody>
          <a:bodyPr>
            <a:normAutofit/>
          </a:bodyPr>
          <a:lstStyle/>
          <a:p>
            <a:pPr marL="0" indent="0">
              <a:buNone/>
            </a:pPr>
            <a:r>
              <a:rPr lang="en-GB" sz="3200" dirty="0" smtClean="0"/>
              <a:t>Now we need to decide if this will round up to the next 100 (which is 200) or back down to the one immediately before (which is 100). What do you think it should be?</a:t>
            </a:r>
          </a:p>
          <a:p>
            <a:pPr marL="0" indent="0">
              <a:buNone/>
            </a:pPr>
            <a:endParaRPr lang="en-GB" sz="3200" dirty="0" smtClean="0"/>
          </a:p>
          <a:p>
            <a:pPr marL="0" indent="0" algn="ctr">
              <a:buNone/>
            </a:pPr>
            <a:r>
              <a:rPr lang="en-GB" sz="6600" dirty="0" smtClean="0"/>
              <a:t>1</a:t>
            </a:r>
            <a:r>
              <a:rPr lang="en-GB" sz="6600" b="1" dirty="0" smtClean="0"/>
              <a:t>4</a:t>
            </a:r>
            <a:r>
              <a:rPr lang="en-GB" sz="6600" dirty="0" smtClean="0"/>
              <a:t>5</a:t>
            </a:r>
          </a:p>
          <a:p>
            <a:pPr marL="0" indent="0">
              <a:buNone/>
            </a:pPr>
            <a:endParaRPr lang="en-GB" sz="3200"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2214769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Rounding to 100</a:t>
            </a:r>
            <a:endParaRPr lang="en-GB" dirty="0"/>
          </a:p>
        </p:txBody>
      </p:sp>
      <p:sp>
        <p:nvSpPr>
          <p:cNvPr id="3" name="Content Placeholder 2"/>
          <p:cNvSpPr>
            <a:spLocks noGrp="1"/>
          </p:cNvSpPr>
          <p:nvPr>
            <p:ph idx="1"/>
          </p:nvPr>
        </p:nvSpPr>
        <p:spPr>
          <a:xfrm>
            <a:off x="888273" y="2121408"/>
            <a:ext cx="10489475" cy="4050792"/>
          </a:xfrm>
        </p:spPr>
        <p:txBody>
          <a:bodyPr>
            <a:normAutofit/>
          </a:bodyPr>
          <a:lstStyle/>
          <a:p>
            <a:pPr marL="0" indent="0">
              <a:buNone/>
            </a:pPr>
            <a:r>
              <a:rPr lang="en-GB" sz="3200" dirty="0" smtClean="0"/>
              <a:t>Now we need to decide if this will round up to the next 100 (which is 200) or back down to the one immediately before (which is 100). What do you think it should be?</a:t>
            </a:r>
          </a:p>
          <a:p>
            <a:pPr marL="0" indent="0">
              <a:buNone/>
            </a:pPr>
            <a:endParaRPr lang="en-GB" sz="3200" dirty="0" smtClean="0"/>
          </a:p>
          <a:p>
            <a:pPr marL="0" indent="0" algn="ctr">
              <a:buNone/>
            </a:pPr>
            <a:r>
              <a:rPr lang="en-GB" sz="6600" dirty="0" smtClean="0"/>
              <a:t>                                      1</a:t>
            </a:r>
            <a:r>
              <a:rPr lang="en-GB" sz="6600" b="1" dirty="0" smtClean="0"/>
              <a:t>4</a:t>
            </a:r>
            <a:r>
              <a:rPr lang="en-GB" sz="6600" dirty="0" smtClean="0"/>
              <a:t>5</a:t>
            </a:r>
          </a:p>
          <a:p>
            <a:pPr marL="0" indent="0">
              <a:buNone/>
            </a:pPr>
            <a:endParaRPr lang="en-GB" sz="3200" dirty="0"/>
          </a:p>
        </p:txBody>
      </p:sp>
      <p:sp>
        <p:nvSpPr>
          <p:cNvPr id="4" name="Rectangle 3"/>
          <p:cNvSpPr/>
          <p:nvPr/>
        </p:nvSpPr>
        <p:spPr>
          <a:xfrm>
            <a:off x="3945870" y="4082851"/>
            <a:ext cx="6096000" cy="2554545"/>
          </a:xfrm>
          <a:prstGeom prst="rect">
            <a:avLst/>
          </a:prstGeom>
        </p:spPr>
        <p:txBody>
          <a:bodyPr>
            <a:spAutoFit/>
          </a:bodyPr>
          <a:lstStyle/>
          <a:p>
            <a:r>
              <a:rPr lang="en-GB" sz="3200" dirty="0" smtClean="0"/>
              <a:t>0		5</a:t>
            </a:r>
            <a:r>
              <a:rPr lang="en-GB" sz="3200" dirty="0"/>
              <a:t>	</a:t>
            </a:r>
          </a:p>
          <a:p>
            <a:r>
              <a:rPr lang="en-GB" sz="3200" dirty="0" smtClean="0"/>
              <a:t>1		6	</a:t>
            </a:r>
            <a:endParaRPr lang="en-GB" sz="3200" dirty="0"/>
          </a:p>
          <a:p>
            <a:r>
              <a:rPr lang="en-GB" sz="3200" dirty="0" smtClean="0"/>
              <a:t>2		7</a:t>
            </a:r>
            <a:endParaRPr lang="en-GB" sz="3200" dirty="0"/>
          </a:p>
          <a:p>
            <a:r>
              <a:rPr lang="en-GB" sz="3200" dirty="0" smtClean="0"/>
              <a:t>3		8</a:t>
            </a:r>
            <a:endParaRPr lang="en-GB" sz="3200" dirty="0"/>
          </a:p>
          <a:p>
            <a:r>
              <a:rPr lang="en-GB" sz="3200" dirty="0" smtClean="0"/>
              <a:t>4		9</a:t>
            </a:r>
            <a:endParaRPr lang="en-GB" sz="3200" dirty="0"/>
          </a:p>
        </p:txBody>
      </p:sp>
      <p:sp>
        <p:nvSpPr>
          <p:cNvPr id="5" name="Down Arrow 4"/>
          <p:cNvSpPr/>
          <p:nvPr/>
        </p:nvSpPr>
        <p:spPr>
          <a:xfrm>
            <a:off x="3222617" y="4236719"/>
            <a:ext cx="627018" cy="22468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own Arrow 5"/>
          <p:cNvSpPr/>
          <p:nvPr/>
        </p:nvSpPr>
        <p:spPr>
          <a:xfrm rot="10800000">
            <a:off x="5247584" y="4219302"/>
            <a:ext cx="627018" cy="22468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37313" y="4724400"/>
            <a:ext cx="2782389" cy="1475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IF THESE NUMBERS ARE IN THE TENS COLUMN, ROUND </a:t>
            </a:r>
            <a:r>
              <a:rPr lang="en-GB" sz="1400" b="1" u="sng" dirty="0" smtClean="0"/>
              <a:t>DOWN</a:t>
            </a:r>
            <a:r>
              <a:rPr lang="en-GB" sz="1400" dirty="0" smtClean="0"/>
              <a:t> TO THE HUNDRED BELOW</a:t>
            </a:r>
          </a:p>
          <a:p>
            <a:pPr algn="ctr"/>
            <a:endParaRPr lang="en-GB" sz="1400" dirty="0"/>
          </a:p>
          <a:p>
            <a:pPr algn="ctr"/>
            <a:r>
              <a:rPr lang="en-GB" sz="1400" dirty="0" smtClean="0"/>
              <a:t>(EG: 122 will round down to 120)</a:t>
            </a:r>
            <a:endParaRPr lang="en-GB" sz="1400" dirty="0"/>
          </a:p>
        </p:txBody>
      </p:sp>
      <p:sp>
        <p:nvSpPr>
          <p:cNvPr id="8" name="Rectangle 7"/>
          <p:cNvSpPr/>
          <p:nvPr/>
        </p:nvSpPr>
        <p:spPr>
          <a:xfrm>
            <a:off x="5974971" y="4706983"/>
            <a:ext cx="2782389" cy="14652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IF THESE NUMBERS ARE IN THE TENS COLUMN, ROUND </a:t>
            </a:r>
            <a:r>
              <a:rPr lang="en-GB" sz="1400" b="1" u="sng" dirty="0" smtClean="0"/>
              <a:t>UP</a:t>
            </a:r>
            <a:r>
              <a:rPr lang="en-GB" sz="1400" dirty="0" smtClean="0"/>
              <a:t> TO THE HUNDRED ABOVE</a:t>
            </a:r>
          </a:p>
          <a:p>
            <a:pPr algn="ctr"/>
            <a:endParaRPr lang="en-GB" sz="1400" dirty="0"/>
          </a:p>
          <a:p>
            <a:pPr algn="ctr"/>
            <a:r>
              <a:rPr lang="en-GB" sz="1400" dirty="0" smtClean="0"/>
              <a:t>(EG: 190 will round up to 200)</a:t>
            </a:r>
            <a:endParaRPr lang="en-GB" sz="1400" dirty="0"/>
          </a:p>
        </p:txBody>
      </p:sp>
      <p:pic>
        <p:nvPicPr>
          <p:cNvPr id="9"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153009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Rounding to 100</a:t>
            </a:r>
            <a:endParaRPr lang="en-GB" dirty="0"/>
          </a:p>
        </p:txBody>
      </p:sp>
      <p:sp>
        <p:nvSpPr>
          <p:cNvPr id="3" name="Content Placeholder 2"/>
          <p:cNvSpPr>
            <a:spLocks noGrp="1"/>
          </p:cNvSpPr>
          <p:nvPr>
            <p:ph idx="1"/>
          </p:nvPr>
        </p:nvSpPr>
        <p:spPr>
          <a:xfrm>
            <a:off x="888273" y="2121408"/>
            <a:ext cx="10489475" cy="4050792"/>
          </a:xfrm>
        </p:spPr>
        <p:txBody>
          <a:bodyPr>
            <a:normAutofit/>
          </a:bodyPr>
          <a:lstStyle/>
          <a:p>
            <a:pPr marL="0" indent="0">
              <a:buNone/>
            </a:pPr>
            <a:r>
              <a:rPr lang="en-GB" sz="3200" dirty="0" smtClean="0"/>
              <a:t>Have a go at rounding these numbers to the nearest hundred. </a:t>
            </a:r>
          </a:p>
          <a:p>
            <a:pPr marL="0" indent="0" algn="ctr">
              <a:buNone/>
            </a:pPr>
            <a:r>
              <a:rPr lang="en-GB" sz="3200" dirty="0" smtClean="0"/>
              <a:t>131, 202, 450, 673, 819</a:t>
            </a:r>
            <a:endParaRPr lang="en-GB" sz="3200" dirty="0"/>
          </a:p>
        </p:txBody>
      </p:sp>
      <p:sp>
        <p:nvSpPr>
          <p:cNvPr id="4" name="Rectangle 3"/>
          <p:cNvSpPr/>
          <p:nvPr/>
        </p:nvSpPr>
        <p:spPr>
          <a:xfrm>
            <a:off x="4951713" y="4082851"/>
            <a:ext cx="6096000" cy="2554545"/>
          </a:xfrm>
          <a:prstGeom prst="rect">
            <a:avLst/>
          </a:prstGeom>
        </p:spPr>
        <p:txBody>
          <a:bodyPr>
            <a:spAutoFit/>
          </a:bodyPr>
          <a:lstStyle/>
          <a:p>
            <a:r>
              <a:rPr lang="en-GB" sz="3200" dirty="0" smtClean="0"/>
              <a:t>0		5</a:t>
            </a:r>
            <a:r>
              <a:rPr lang="en-GB" sz="3200" dirty="0"/>
              <a:t>	</a:t>
            </a:r>
          </a:p>
          <a:p>
            <a:r>
              <a:rPr lang="en-GB" sz="3200" dirty="0" smtClean="0"/>
              <a:t>1		6	</a:t>
            </a:r>
            <a:endParaRPr lang="en-GB" sz="3200" dirty="0"/>
          </a:p>
          <a:p>
            <a:r>
              <a:rPr lang="en-GB" sz="3200" dirty="0" smtClean="0"/>
              <a:t>2		7</a:t>
            </a:r>
            <a:endParaRPr lang="en-GB" sz="3200" dirty="0"/>
          </a:p>
          <a:p>
            <a:r>
              <a:rPr lang="en-GB" sz="3200" dirty="0" smtClean="0"/>
              <a:t>3		8</a:t>
            </a:r>
            <a:endParaRPr lang="en-GB" sz="3200" dirty="0"/>
          </a:p>
          <a:p>
            <a:r>
              <a:rPr lang="en-GB" sz="3200" dirty="0" smtClean="0"/>
              <a:t>4		9</a:t>
            </a:r>
            <a:endParaRPr lang="en-GB" sz="3200" dirty="0"/>
          </a:p>
        </p:txBody>
      </p:sp>
      <p:sp>
        <p:nvSpPr>
          <p:cNvPr id="5" name="Down Arrow 4"/>
          <p:cNvSpPr/>
          <p:nvPr/>
        </p:nvSpPr>
        <p:spPr>
          <a:xfrm>
            <a:off x="4228460" y="4236719"/>
            <a:ext cx="627018" cy="22468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own Arrow 5"/>
          <p:cNvSpPr/>
          <p:nvPr/>
        </p:nvSpPr>
        <p:spPr>
          <a:xfrm rot="10800000">
            <a:off x="6244498" y="4236717"/>
            <a:ext cx="627018" cy="22468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243156" y="4724400"/>
            <a:ext cx="2782389" cy="1475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IF THESE NUMBERS ARE IN THE TENS COLUMN, ROUND </a:t>
            </a:r>
            <a:r>
              <a:rPr lang="en-GB" sz="1400" b="1" u="sng" dirty="0" smtClean="0"/>
              <a:t>DOWN</a:t>
            </a:r>
            <a:r>
              <a:rPr lang="en-GB" sz="1400" dirty="0" smtClean="0"/>
              <a:t> TO THE HUNDRED BELOW</a:t>
            </a:r>
          </a:p>
          <a:p>
            <a:pPr algn="ctr"/>
            <a:endParaRPr lang="en-GB" sz="1400" dirty="0"/>
          </a:p>
          <a:p>
            <a:pPr algn="ctr"/>
            <a:r>
              <a:rPr lang="en-GB" sz="1400" dirty="0" smtClean="0"/>
              <a:t>(EG: 122 will round down to 120)</a:t>
            </a:r>
            <a:endParaRPr lang="en-GB" sz="1400" dirty="0"/>
          </a:p>
        </p:txBody>
      </p:sp>
      <p:sp>
        <p:nvSpPr>
          <p:cNvPr id="8" name="Rectangle 7"/>
          <p:cNvSpPr/>
          <p:nvPr/>
        </p:nvSpPr>
        <p:spPr>
          <a:xfrm>
            <a:off x="6967751" y="4706983"/>
            <a:ext cx="2782389" cy="14652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IF THESE NUMBERS ARE IN THE TENS COLUMN, ROUND </a:t>
            </a:r>
            <a:r>
              <a:rPr lang="en-GB" sz="1400" b="1" u="sng" dirty="0" smtClean="0"/>
              <a:t>UP</a:t>
            </a:r>
            <a:r>
              <a:rPr lang="en-GB" sz="1400" dirty="0" smtClean="0"/>
              <a:t> TO THE HUNDRED ABOVE</a:t>
            </a:r>
          </a:p>
          <a:p>
            <a:pPr algn="ctr"/>
            <a:endParaRPr lang="en-GB" sz="1400" dirty="0"/>
          </a:p>
          <a:p>
            <a:pPr algn="ctr"/>
            <a:r>
              <a:rPr lang="en-GB" sz="1400" dirty="0" smtClean="0"/>
              <a:t>(EG: 190 will round up to 200)</a:t>
            </a:r>
            <a:endParaRPr lang="en-GB" sz="1400" dirty="0"/>
          </a:p>
        </p:txBody>
      </p:sp>
      <p:pic>
        <p:nvPicPr>
          <p:cNvPr id="9"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26002437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a:xfrm>
            <a:off x="1069848" y="1802673"/>
            <a:ext cx="10058400" cy="4833257"/>
          </a:xfrm>
        </p:spPr>
        <p:txBody>
          <a:bodyPr>
            <a:normAutofit fontScale="92500" lnSpcReduction="10000"/>
          </a:bodyPr>
          <a:lstStyle/>
          <a:p>
            <a:pPr marL="0" indent="0">
              <a:buNone/>
            </a:pPr>
            <a:r>
              <a:rPr lang="en-GB" dirty="0" smtClean="0"/>
              <a:t>These questions will require you to round to the nearest hundred.</a:t>
            </a:r>
            <a:endParaRPr lang="en-GB" dirty="0"/>
          </a:p>
          <a:p>
            <a:pPr marL="457200" indent="-457200" algn="ctr">
              <a:buAutoNum type="arabicParenR"/>
            </a:pPr>
            <a:r>
              <a:rPr lang="en-GB" sz="2600" dirty="0" smtClean="0"/>
              <a:t>901</a:t>
            </a:r>
          </a:p>
          <a:p>
            <a:pPr marL="457200" indent="-457200" algn="ctr">
              <a:buAutoNum type="arabicParenR"/>
            </a:pPr>
            <a:r>
              <a:rPr lang="en-GB" sz="2600" dirty="0" smtClean="0"/>
              <a:t>154</a:t>
            </a:r>
          </a:p>
          <a:p>
            <a:pPr marL="457200" indent="-457200" algn="ctr">
              <a:buAutoNum type="arabicParenR"/>
            </a:pPr>
            <a:r>
              <a:rPr lang="en-GB" sz="2600" dirty="0" smtClean="0"/>
              <a:t>677</a:t>
            </a:r>
          </a:p>
          <a:p>
            <a:pPr marL="457200" indent="-457200" algn="ctr">
              <a:buAutoNum type="arabicParenR"/>
            </a:pPr>
            <a:r>
              <a:rPr lang="en-GB" sz="2600" dirty="0" smtClean="0"/>
              <a:t>385</a:t>
            </a:r>
          </a:p>
          <a:p>
            <a:pPr marL="457200" indent="-457200" algn="ctr">
              <a:buAutoNum type="arabicParenR"/>
            </a:pPr>
            <a:r>
              <a:rPr lang="en-GB" sz="2600" dirty="0" smtClean="0"/>
              <a:t>94</a:t>
            </a:r>
          </a:p>
          <a:p>
            <a:pPr marL="457200" indent="-457200" algn="ctr">
              <a:buAutoNum type="arabicParenR"/>
            </a:pPr>
            <a:r>
              <a:rPr lang="en-GB" sz="2600" dirty="0"/>
              <a:t>5</a:t>
            </a:r>
            <a:r>
              <a:rPr lang="en-GB" sz="2600" dirty="0" smtClean="0"/>
              <a:t>82</a:t>
            </a:r>
          </a:p>
          <a:p>
            <a:pPr marL="457200" indent="-457200" algn="ctr">
              <a:buAutoNum type="arabicParenR"/>
            </a:pPr>
            <a:r>
              <a:rPr lang="en-GB" sz="2600" dirty="0" smtClean="0"/>
              <a:t>319</a:t>
            </a:r>
          </a:p>
          <a:p>
            <a:pPr marL="457200" indent="-457200" algn="ctr">
              <a:buAutoNum type="arabicParenR"/>
            </a:pPr>
            <a:r>
              <a:rPr lang="en-GB" sz="2600" dirty="0"/>
              <a:t>7</a:t>
            </a:r>
            <a:r>
              <a:rPr lang="en-GB" sz="2600" dirty="0" smtClean="0"/>
              <a:t>33</a:t>
            </a:r>
          </a:p>
          <a:p>
            <a:pPr marL="457200" indent="-457200" algn="ctr">
              <a:buAutoNum type="arabicParenR"/>
            </a:pPr>
            <a:r>
              <a:rPr lang="en-GB" sz="2600" dirty="0"/>
              <a:t>5</a:t>
            </a:r>
            <a:r>
              <a:rPr lang="en-GB" sz="2600" dirty="0" smtClean="0"/>
              <a:t>44</a:t>
            </a:r>
          </a:p>
          <a:p>
            <a:pPr marL="457200" indent="-457200" algn="ctr">
              <a:buAutoNum type="arabicParenR"/>
            </a:pPr>
            <a:r>
              <a:rPr lang="en-GB" sz="2600" dirty="0" smtClean="0"/>
              <a:t>1055</a:t>
            </a:r>
          </a:p>
          <a:p>
            <a:pPr marL="0" indent="0">
              <a:buNone/>
            </a:pPr>
            <a:endParaRPr lang="en-GB" dirty="0" smtClean="0"/>
          </a:p>
          <a:p>
            <a:pPr marL="457200" indent="-457200">
              <a:buAutoNum type="arabicParenR"/>
            </a:pPr>
            <a:endParaRPr lang="en-GB"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2930575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Greater Depth Questions!</a:t>
            </a:r>
            <a:endParaRPr lang="en-GB" dirty="0"/>
          </a:p>
        </p:txBody>
      </p:sp>
      <p:sp>
        <p:nvSpPr>
          <p:cNvPr id="3" name="Content Placeholder 2"/>
          <p:cNvSpPr>
            <a:spLocks noGrp="1"/>
          </p:cNvSpPr>
          <p:nvPr>
            <p:ph idx="1"/>
          </p:nvPr>
        </p:nvSpPr>
        <p:spPr/>
        <p:txBody>
          <a:bodyPr/>
          <a:lstStyle/>
          <a:p>
            <a:pPr marL="457200" indent="-457200">
              <a:buAutoNum type="arabicParenR"/>
            </a:pPr>
            <a:r>
              <a:rPr lang="en-GB" dirty="0" smtClean="0"/>
              <a:t>Explain rounding to ten so that a year 1 child might understand it.</a:t>
            </a:r>
          </a:p>
          <a:p>
            <a:pPr marL="457200" indent="-457200">
              <a:buAutoNum type="arabicParenR"/>
            </a:pPr>
            <a:endParaRPr lang="en-GB" dirty="0"/>
          </a:p>
          <a:p>
            <a:pPr marL="457200" indent="-457200">
              <a:buAutoNum type="arabicParenR"/>
            </a:pPr>
            <a:r>
              <a:rPr lang="en-GB" dirty="0" smtClean="0"/>
              <a:t>Explain how to round to the nearest thousand.</a:t>
            </a:r>
          </a:p>
          <a:p>
            <a:pPr marL="457200" indent="-457200">
              <a:buAutoNum type="arabicParenR"/>
            </a:pPr>
            <a:endParaRPr lang="en-GB" dirty="0"/>
          </a:p>
          <a:p>
            <a:pPr marL="457200" indent="-457200">
              <a:buAutoNum type="arabicParenR"/>
            </a:pPr>
            <a:r>
              <a:rPr lang="en-GB" dirty="0" smtClean="0"/>
              <a:t>Write and solve a word problem that requires rounding to the nearest 100.</a:t>
            </a:r>
            <a:endParaRPr lang="en-GB"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2235910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PING PONG</a:t>
            </a:r>
            <a:endParaRPr lang="en-GB" dirty="0"/>
          </a:p>
        </p:txBody>
      </p:sp>
      <p:sp>
        <p:nvSpPr>
          <p:cNvPr id="3" name="Content Placeholder 2"/>
          <p:cNvSpPr>
            <a:spLocks noGrp="1"/>
          </p:cNvSpPr>
          <p:nvPr>
            <p:ph idx="1"/>
          </p:nvPr>
        </p:nvSpPr>
        <p:spPr/>
        <p:txBody>
          <a:bodyPr/>
          <a:lstStyle/>
          <a:p>
            <a:pPr marL="0" indent="0">
              <a:buNone/>
            </a:pPr>
            <a:r>
              <a:rPr lang="en-GB" dirty="0" smtClean="0"/>
              <a:t>When I say ping, you say pong…</a:t>
            </a:r>
          </a:p>
          <a:p>
            <a:pPr marL="0" indent="0">
              <a:buNone/>
            </a:pPr>
            <a:endParaRPr lang="en-GB" dirty="0"/>
          </a:p>
          <a:p>
            <a:pPr marL="0" indent="0">
              <a:buNone/>
            </a:pPr>
            <a:r>
              <a:rPr lang="en-GB" dirty="0" smtClean="0"/>
              <a:t>PING</a:t>
            </a:r>
          </a:p>
          <a:p>
            <a:pPr marL="0" indent="0">
              <a:buNone/>
            </a:pPr>
            <a:endParaRPr lang="en-GB" dirty="0"/>
          </a:p>
          <a:p>
            <a:pPr marL="0" indent="0">
              <a:buNone/>
            </a:pPr>
            <a:r>
              <a:rPr lang="en-GB" dirty="0" smtClean="0"/>
              <a:t>PING </a:t>
            </a:r>
          </a:p>
          <a:p>
            <a:pPr marL="0" indent="0">
              <a:buNone/>
            </a:pPr>
            <a:endParaRPr lang="en-GB" dirty="0"/>
          </a:p>
          <a:p>
            <a:pPr marL="0" indent="0">
              <a:buNone/>
            </a:pPr>
            <a:r>
              <a:rPr lang="en-GB" dirty="0" smtClean="0"/>
              <a:t>PING</a:t>
            </a:r>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1031368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PING PONG</a:t>
            </a:r>
            <a:endParaRPr lang="en-GB" dirty="0"/>
          </a:p>
        </p:txBody>
      </p:sp>
      <p:sp>
        <p:nvSpPr>
          <p:cNvPr id="3" name="Content Placeholder 2"/>
          <p:cNvSpPr>
            <a:spLocks noGrp="1"/>
          </p:cNvSpPr>
          <p:nvPr>
            <p:ph idx="1"/>
          </p:nvPr>
        </p:nvSpPr>
        <p:spPr/>
        <p:txBody>
          <a:bodyPr/>
          <a:lstStyle/>
          <a:p>
            <a:pPr marL="0" indent="0">
              <a:buNone/>
            </a:pPr>
            <a:r>
              <a:rPr lang="en-GB" dirty="0" smtClean="0"/>
              <a:t>Today we will do the ten times tables. If I say a number, you must multiply it by ten.</a:t>
            </a:r>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180533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Rounding</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smtClean="0"/>
              <a:t>What do we mean by rounding?</a:t>
            </a:r>
            <a:endParaRPr lang="en-GB" sz="2800"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222164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Rounding</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smtClean="0"/>
              <a:t>What do we mean by rounding?</a:t>
            </a:r>
          </a:p>
          <a:p>
            <a:pPr marL="0" indent="0">
              <a:buNone/>
            </a:pPr>
            <a:endParaRPr lang="en-GB" sz="2800" dirty="0"/>
          </a:p>
          <a:p>
            <a:pPr marL="0" indent="0">
              <a:buNone/>
            </a:pPr>
            <a:r>
              <a:rPr lang="en-GB" sz="2800" dirty="0" smtClean="0"/>
              <a:t>That’s right, it means finding the nearest specific number.</a:t>
            </a:r>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1017960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Rounding</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sz="2800" dirty="0" smtClean="0"/>
              <a:t>Let’s look at an example.</a:t>
            </a:r>
          </a:p>
          <a:p>
            <a:pPr marL="0" indent="0">
              <a:buNone/>
            </a:pPr>
            <a:endParaRPr lang="en-GB" sz="2800" dirty="0"/>
          </a:p>
          <a:p>
            <a:pPr marL="0" indent="0">
              <a:buNone/>
            </a:pPr>
            <a:r>
              <a:rPr lang="en-GB" sz="2800" dirty="0" smtClean="0"/>
              <a:t>On your whiteboards, show me the nearest 10 to this number:</a:t>
            </a:r>
          </a:p>
          <a:p>
            <a:pPr marL="0" indent="0">
              <a:buNone/>
            </a:pPr>
            <a:endParaRPr lang="en-GB" sz="2800" dirty="0"/>
          </a:p>
          <a:p>
            <a:pPr marL="0" indent="0" algn="ctr">
              <a:buNone/>
            </a:pPr>
            <a:r>
              <a:rPr lang="en-GB" sz="11500" dirty="0" smtClean="0"/>
              <a:t>13</a:t>
            </a:r>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1369012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Rounding</a:t>
            </a:r>
            <a:endParaRPr lang="en-GB" dirty="0"/>
          </a:p>
        </p:txBody>
      </p:sp>
      <p:sp>
        <p:nvSpPr>
          <p:cNvPr id="3" name="Content Placeholder 2"/>
          <p:cNvSpPr>
            <a:spLocks noGrp="1"/>
          </p:cNvSpPr>
          <p:nvPr>
            <p:ph idx="1"/>
          </p:nvPr>
        </p:nvSpPr>
        <p:spPr/>
        <p:txBody>
          <a:bodyPr>
            <a:normAutofit/>
          </a:bodyPr>
          <a:lstStyle/>
          <a:p>
            <a:pPr marL="0" indent="0">
              <a:buNone/>
            </a:pPr>
            <a:r>
              <a:rPr lang="en-GB" sz="6600" dirty="0" smtClean="0"/>
              <a:t>Show me your boards!</a:t>
            </a:r>
            <a:endParaRPr lang="en-GB" sz="49600" dirty="0" smtClean="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1592418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Rounding</a:t>
            </a:r>
            <a:endParaRPr lang="en-GB" dirty="0"/>
          </a:p>
        </p:txBody>
      </p:sp>
      <p:sp>
        <p:nvSpPr>
          <p:cNvPr id="3" name="Content Placeholder 2"/>
          <p:cNvSpPr>
            <a:spLocks noGrp="1"/>
          </p:cNvSpPr>
          <p:nvPr>
            <p:ph idx="1"/>
          </p:nvPr>
        </p:nvSpPr>
        <p:spPr>
          <a:xfrm>
            <a:off x="1069848" y="2121408"/>
            <a:ext cx="10058400" cy="4736592"/>
          </a:xfrm>
        </p:spPr>
        <p:txBody>
          <a:bodyPr>
            <a:normAutofit/>
          </a:bodyPr>
          <a:lstStyle/>
          <a:p>
            <a:pPr marL="0" indent="0" algn="ctr">
              <a:buNone/>
            </a:pPr>
            <a:r>
              <a:rPr lang="en-GB" sz="2800" dirty="0" smtClean="0"/>
              <a:t>I asked you to show me the nearest 10 to this number:</a:t>
            </a:r>
            <a:br>
              <a:rPr lang="en-GB" sz="2800" dirty="0" smtClean="0"/>
            </a:br>
            <a:r>
              <a:rPr lang="en-GB" sz="9600" dirty="0" smtClean="0"/>
              <a:t>13</a:t>
            </a:r>
            <a:endParaRPr lang="en-GB" sz="9600" dirty="0"/>
          </a:p>
          <a:p>
            <a:pPr marL="0" indent="0">
              <a:buNone/>
            </a:pPr>
            <a:r>
              <a:rPr lang="en-GB" sz="2800" dirty="0" smtClean="0"/>
              <a:t>Here is my strategy for knowing how to find the nearest 10.</a:t>
            </a:r>
          </a:p>
          <a:p>
            <a:pPr marL="0" indent="0">
              <a:buNone/>
            </a:pPr>
            <a:endParaRPr lang="en-GB" sz="2800" dirty="0"/>
          </a:p>
          <a:p>
            <a:pPr marL="0" indent="0">
              <a:buNone/>
            </a:pPr>
            <a:endParaRPr lang="en-GB" sz="2800" dirty="0"/>
          </a:p>
          <a:p>
            <a:pPr marL="0" indent="0" algn="ctr">
              <a:buNone/>
            </a:pPr>
            <a:endParaRPr lang="en-GB" sz="11500" dirty="0" smtClean="0"/>
          </a:p>
          <a:p>
            <a:pPr marL="0" indent="0" algn="ctr">
              <a:buNone/>
            </a:pPr>
            <a:endParaRPr lang="en-GB" sz="11500" dirty="0"/>
          </a:p>
          <a:p>
            <a:pPr marL="0" indent="0" algn="ctr">
              <a:buNone/>
            </a:pPr>
            <a:endParaRPr lang="en-GB" sz="11500" dirty="0" smtClean="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35209992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191</TotalTime>
  <Words>971</Words>
  <Application>Microsoft Office PowerPoint</Application>
  <PresentationFormat>Widescreen</PresentationFormat>
  <Paragraphs>207</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Rockwell</vt:lpstr>
      <vt:lpstr>Rockwell Condensed</vt:lpstr>
      <vt:lpstr>Wingdings</vt:lpstr>
      <vt:lpstr>Wood Type</vt:lpstr>
      <vt:lpstr>Counting 3</vt:lpstr>
      <vt:lpstr>Warm up: Ladders!</vt:lpstr>
      <vt:lpstr>PING PONG</vt:lpstr>
      <vt:lpstr>PING PONG</vt:lpstr>
      <vt:lpstr>Rounding</vt:lpstr>
      <vt:lpstr>Rounding</vt:lpstr>
      <vt:lpstr>Rounding</vt:lpstr>
      <vt:lpstr>Rounding</vt:lpstr>
      <vt:lpstr>Rounding</vt:lpstr>
      <vt:lpstr>How to round</vt:lpstr>
      <vt:lpstr>How to round</vt:lpstr>
      <vt:lpstr>How to round</vt:lpstr>
      <vt:lpstr>How to round</vt:lpstr>
      <vt:lpstr>Your turn</vt:lpstr>
      <vt:lpstr>Your turn</vt:lpstr>
      <vt:lpstr>Up or down?</vt:lpstr>
      <vt:lpstr>Up or down?</vt:lpstr>
      <vt:lpstr>Up or down?</vt:lpstr>
      <vt:lpstr>Questions</vt:lpstr>
      <vt:lpstr>Rounding to 100</vt:lpstr>
      <vt:lpstr>Rounding to 100</vt:lpstr>
      <vt:lpstr>Rounding to 100</vt:lpstr>
      <vt:lpstr>Rounding to 100</vt:lpstr>
      <vt:lpstr>Rounding to 100</vt:lpstr>
      <vt:lpstr>Rounding to 100</vt:lpstr>
      <vt:lpstr>Rounding to 100</vt:lpstr>
      <vt:lpstr>Questions</vt:lpstr>
      <vt:lpstr>Greater Depth Questions!</vt:lpstr>
    </vt:vector>
  </TitlesOfParts>
  <Company>Bolton SICT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Counting 3</dc:title>
  <dc:creator>Clare Ofarrell</dc:creator>
  <cp:lastModifiedBy>Kim Tulin</cp:lastModifiedBy>
  <cp:revision>30</cp:revision>
  <dcterms:created xsi:type="dcterms:W3CDTF">2020-09-16T08:25:39Z</dcterms:created>
  <dcterms:modified xsi:type="dcterms:W3CDTF">2020-09-17T07:07:48Z</dcterms:modified>
</cp:coreProperties>
</file>