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1" r:id="rId8"/>
    <p:sldId id="262" r:id="rId9"/>
    <p:sldId id="263"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A6A07AB-15BB-4B6C-8FBE-D7C8FAC8D750}" type="datetimeFigureOut">
              <a:rPr lang="en-GB" smtClean="0"/>
              <a:pPr/>
              <a:t>24/09/2020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CC51CFC-7BF1-476F-BED1-E5A96E0E570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6A07AB-15BB-4B6C-8FBE-D7C8FAC8D750}"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C51CFC-7BF1-476F-BED1-E5A96E0E570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6A07AB-15BB-4B6C-8FBE-D7C8FAC8D750}"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C51CFC-7BF1-476F-BED1-E5A96E0E570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A6A07AB-15BB-4B6C-8FBE-D7C8FAC8D750}" type="datetimeFigureOut">
              <a:rPr lang="en-GB" smtClean="0"/>
              <a:pPr/>
              <a:t>24/09/2020</a:t>
            </a:fld>
            <a:endParaRPr lang="en-GB"/>
          </a:p>
        </p:txBody>
      </p:sp>
      <p:sp>
        <p:nvSpPr>
          <p:cNvPr id="9" name="Slide Number Placeholder 8"/>
          <p:cNvSpPr>
            <a:spLocks noGrp="1"/>
          </p:cNvSpPr>
          <p:nvPr>
            <p:ph type="sldNum" sz="quarter" idx="15"/>
          </p:nvPr>
        </p:nvSpPr>
        <p:spPr/>
        <p:txBody>
          <a:bodyPr rtlCol="0"/>
          <a:lstStyle/>
          <a:p>
            <a:fld id="{ECC51CFC-7BF1-476F-BED1-E5A96E0E570B}"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A6A07AB-15BB-4B6C-8FBE-D7C8FAC8D750}" type="datetimeFigureOut">
              <a:rPr lang="en-GB" smtClean="0"/>
              <a:pPr/>
              <a:t>24/09/2020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CC51CFC-7BF1-476F-BED1-E5A96E0E570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6A07AB-15BB-4B6C-8FBE-D7C8FAC8D750}" type="datetimeFigureOut">
              <a:rPr lang="en-GB" smtClean="0"/>
              <a:pPr/>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C51CFC-7BF1-476F-BED1-E5A96E0E570B}"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A6A07AB-15BB-4B6C-8FBE-D7C8FAC8D750}" type="datetimeFigureOut">
              <a:rPr lang="en-GB" smtClean="0"/>
              <a:pPr/>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C51CFC-7BF1-476F-BED1-E5A96E0E570B}"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A6A07AB-15BB-4B6C-8FBE-D7C8FAC8D750}" type="datetimeFigureOut">
              <a:rPr lang="en-GB" smtClean="0"/>
              <a:pPr/>
              <a:t>24/09/2020</a:t>
            </a:fld>
            <a:endParaRPr lang="en-GB"/>
          </a:p>
        </p:txBody>
      </p:sp>
      <p:sp>
        <p:nvSpPr>
          <p:cNvPr id="7" name="Slide Number Placeholder 6"/>
          <p:cNvSpPr>
            <a:spLocks noGrp="1"/>
          </p:cNvSpPr>
          <p:nvPr>
            <p:ph type="sldNum" sz="quarter" idx="11"/>
          </p:nvPr>
        </p:nvSpPr>
        <p:spPr/>
        <p:txBody>
          <a:bodyPr rtlCol="0"/>
          <a:lstStyle/>
          <a:p>
            <a:fld id="{ECC51CFC-7BF1-476F-BED1-E5A96E0E570B}"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A07AB-15BB-4B6C-8FBE-D7C8FAC8D750}" type="datetimeFigureOut">
              <a:rPr lang="en-GB" smtClean="0"/>
              <a:pPr/>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C51CFC-7BF1-476F-BED1-E5A96E0E570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A6A07AB-15BB-4B6C-8FBE-D7C8FAC8D750}" type="datetimeFigureOut">
              <a:rPr lang="en-GB" smtClean="0"/>
              <a:pPr/>
              <a:t>24/09/2020</a:t>
            </a:fld>
            <a:endParaRPr lang="en-GB"/>
          </a:p>
        </p:txBody>
      </p:sp>
      <p:sp>
        <p:nvSpPr>
          <p:cNvPr id="22" name="Slide Number Placeholder 21"/>
          <p:cNvSpPr>
            <a:spLocks noGrp="1"/>
          </p:cNvSpPr>
          <p:nvPr>
            <p:ph type="sldNum" sz="quarter" idx="15"/>
          </p:nvPr>
        </p:nvSpPr>
        <p:spPr/>
        <p:txBody>
          <a:bodyPr rtlCol="0"/>
          <a:lstStyle/>
          <a:p>
            <a:fld id="{ECC51CFC-7BF1-476F-BED1-E5A96E0E570B}"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A6A07AB-15BB-4B6C-8FBE-D7C8FAC8D750}" type="datetimeFigureOut">
              <a:rPr lang="en-GB" smtClean="0"/>
              <a:pPr/>
              <a:t>24/09/2020</a:t>
            </a:fld>
            <a:endParaRPr lang="en-GB"/>
          </a:p>
        </p:txBody>
      </p:sp>
      <p:sp>
        <p:nvSpPr>
          <p:cNvPr id="18" name="Slide Number Placeholder 17"/>
          <p:cNvSpPr>
            <a:spLocks noGrp="1"/>
          </p:cNvSpPr>
          <p:nvPr>
            <p:ph type="sldNum" sz="quarter" idx="11"/>
          </p:nvPr>
        </p:nvSpPr>
        <p:spPr/>
        <p:txBody>
          <a:bodyPr rtlCol="0"/>
          <a:lstStyle/>
          <a:p>
            <a:fld id="{ECC51CFC-7BF1-476F-BED1-E5A96E0E570B}"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6A07AB-15BB-4B6C-8FBE-D7C8FAC8D750}" type="datetimeFigureOut">
              <a:rPr lang="en-GB" smtClean="0"/>
              <a:pPr/>
              <a:t>24/09/2020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CC51CFC-7BF1-476F-BED1-E5A96E0E570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bbc.co.uk/bitesize/topics/z82hsbk/articles/z33487h"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343400"/>
            <a:ext cx="3276600" cy="675162"/>
          </a:xfrm>
        </p:spPr>
        <p:style>
          <a:lnRef idx="2">
            <a:schemeClr val="dk1"/>
          </a:lnRef>
          <a:fillRef idx="1">
            <a:schemeClr val="lt1"/>
          </a:fillRef>
          <a:effectRef idx="0">
            <a:schemeClr val="dk1"/>
          </a:effectRef>
          <a:fontRef idx="minor">
            <a:schemeClr val="dk1"/>
          </a:fontRef>
        </p:style>
        <p:txBody>
          <a:bodyPr>
            <a:normAutofit/>
          </a:bodyPr>
          <a:lstStyle/>
          <a:p>
            <a:r>
              <a:rPr lang="en-GB" b="1" dirty="0" smtClean="0">
                <a:latin typeface="Segoe Script" pitchFamily="66" charset="0"/>
              </a:rPr>
              <a:t>The Stone Age</a:t>
            </a:r>
            <a:endParaRPr lang="en-GB" b="1" dirty="0">
              <a:latin typeface="Segoe Script" pitchFamily="66" charset="0"/>
            </a:endParaRPr>
          </a:p>
        </p:txBody>
      </p:sp>
      <p:sp>
        <p:nvSpPr>
          <p:cNvPr id="3" name="Subtitle 2"/>
          <p:cNvSpPr>
            <a:spLocks noGrp="1"/>
          </p:cNvSpPr>
          <p:nvPr>
            <p:ph type="subTitle" idx="1"/>
          </p:nvPr>
        </p:nvSpPr>
        <p:spPr/>
        <p:txBody>
          <a:bodyPr/>
          <a:lstStyle/>
          <a:p>
            <a:r>
              <a:rPr lang="en-GB" dirty="0" smtClean="0"/>
              <a:t>Settlements</a:t>
            </a:r>
            <a:endParaRPr lang="en-GB" dirty="0"/>
          </a:p>
        </p:txBody>
      </p:sp>
      <p:pic>
        <p:nvPicPr>
          <p:cNvPr id="4" name="Picture 3"/>
          <p:cNvPicPr>
            <a:picLocks noChangeAspect="1"/>
          </p:cNvPicPr>
          <p:nvPr/>
        </p:nvPicPr>
        <p:blipFill>
          <a:blip r:embed="rId2"/>
          <a:stretch>
            <a:fillRect/>
          </a:stretch>
        </p:blipFill>
        <p:spPr>
          <a:xfrm>
            <a:off x="1981200" y="6172200"/>
            <a:ext cx="6980525" cy="54259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Skara</a:t>
            </a:r>
            <a:r>
              <a:rPr lang="en-GB" dirty="0" smtClean="0"/>
              <a:t> Brae</a:t>
            </a:r>
            <a:endParaRPr lang="en-GB" dirty="0"/>
          </a:p>
        </p:txBody>
      </p:sp>
      <p:sp>
        <p:nvSpPr>
          <p:cNvPr id="3" name="Content Placeholder 2"/>
          <p:cNvSpPr>
            <a:spLocks noGrp="1"/>
          </p:cNvSpPr>
          <p:nvPr>
            <p:ph sz="quarter" idx="1"/>
          </p:nvPr>
        </p:nvSpPr>
        <p:spPr/>
        <p:txBody>
          <a:bodyPr>
            <a:normAutofit/>
          </a:bodyPr>
          <a:lstStyle/>
          <a:p>
            <a:pPr>
              <a:buNone/>
            </a:pPr>
            <a:r>
              <a:rPr lang="en-GB" sz="2000" dirty="0" smtClean="0"/>
              <a:t>What do you notice about this house? </a:t>
            </a:r>
          </a:p>
          <a:p>
            <a:pPr>
              <a:buNone/>
            </a:pPr>
            <a:r>
              <a:rPr lang="en-GB" sz="2000" dirty="0" smtClean="0"/>
              <a:t>(Click the picture to go to a video about </a:t>
            </a:r>
            <a:r>
              <a:rPr lang="en-GB" sz="2000" dirty="0" err="1" smtClean="0"/>
              <a:t>Skara</a:t>
            </a:r>
            <a:r>
              <a:rPr lang="en-GB" sz="2000" dirty="0" smtClean="0"/>
              <a:t> Brae)</a:t>
            </a:r>
            <a:endParaRPr lang="en-GB" sz="2000" dirty="0"/>
          </a:p>
        </p:txBody>
      </p:sp>
      <p:pic>
        <p:nvPicPr>
          <p:cNvPr id="1026" name="Picture 2" descr="A Viking settlement at Skara Brae in the Orkney Islands, Scotland">
            <a:hlinkClick r:id="rId2"/>
          </p:cNvPr>
          <p:cNvPicPr>
            <a:picLocks noChangeAspect="1" noChangeArrowheads="1"/>
          </p:cNvPicPr>
          <p:nvPr/>
        </p:nvPicPr>
        <p:blipFill>
          <a:blip r:embed="rId3" cstate="print"/>
          <a:srcRect/>
          <a:stretch>
            <a:fillRect/>
          </a:stretch>
        </p:blipFill>
        <p:spPr bwMode="auto">
          <a:xfrm>
            <a:off x="1828800" y="2362200"/>
            <a:ext cx="5257800" cy="392770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5" name="Picture 2" descr="Greenhouselogo"/>
          <p:cNvPicPr>
            <a:picLocks noChangeAspect="1" noChangeArrowheads="1"/>
          </p:cNvPicPr>
          <p:nvPr/>
        </p:nvPicPr>
        <p:blipFill>
          <a:blip r:embed="rId4"/>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Skara</a:t>
            </a:r>
            <a:r>
              <a:rPr lang="en-GB" dirty="0" smtClean="0"/>
              <a:t> Brae</a:t>
            </a:r>
            <a:endParaRPr lang="en-GB" dirty="0"/>
          </a:p>
        </p:txBody>
      </p:sp>
      <p:sp>
        <p:nvSpPr>
          <p:cNvPr id="3" name="Content Placeholder 2"/>
          <p:cNvSpPr>
            <a:spLocks noGrp="1"/>
          </p:cNvSpPr>
          <p:nvPr>
            <p:ph sz="quarter" idx="1"/>
          </p:nvPr>
        </p:nvSpPr>
        <p:spPr/>
        <p:txBody>
          <a:bodyPr/>
          <a:lstStyle/>
          <a:p>
            <a:pPr>
              <a:buNone/>
            </a:pPr>
            <a:r>
              <a:rPr lang="en-GB" dirty="0" smtClean="0"/>
              <a:t>Tell your partner everything you remember about the </a:t>
            </a:r>
            <a:r>
              <a:rPr lang="en-GB" dirty="0" err="1" smtClean="0"/>
              <a:t>Skara</a:t>
            </a:r>
            <a:r>
              <a:rPr lang="en-GB" dirty="0" smtClean="0"/>
              <a:t> Brae settlement.</a:t>
            </a:r>
          </a:p>
          <a:p>
            <a:pPr>
              <a:buNone/>
            </a:pPr>
            <a:endParaRPr lang="en-GB" dirty="0" smtClean="0"/>
          </a:p>
          <a:p>
            <a:pPr>
              <a:buNone/>
            </a:pPr>
            <a:r>
              <a:rPr lang="en-GB" dirty="0" smtClean="0"/>
              <a:t>Now draw a home at </a:t>
            </a:r>
            <a:r>
              <a:rPr lang="en-GB" dirty="0" err="1" smtClean="0"/>
              <a:t>Skara</a:t>
            </a:r>
            <a:r>
              <a:rPr lang="en-GB" dirty="0" smtClean="0"/>
              <a:t> Brae on your sheet.</a:t>
            </a:r>
          </a:p>
          <a:p>
            <a:pPr>
              <a:buNone/>
            </a:pPr>
            <a:endParaRPr lang="en-GB" dirty="0" smtClean="0"/>
          </a:p>
          <a:p>
            <a:r>
              <a:rPr lang="en-GB" dirty="0" smtClean="0"/>
              <a:t>Remember to write in the the box underneath: </a:t>
            </a:r>
            <a:r>
              <a:rPr lang="en-GB" i="1" dirty="0" smtClean="0"/>
              <a:t>Choose two parts of your </a:t>
            </a:r>
            <a:r>
              <a:rPr lang="en-GB" i="1" dirty="0" err="1" smtClean="0"/>
              <a:t>Skara</a:t>
            </a:r>
            <a:r>
              <a:rPr lang="en-GB" i="1" dirty="0" smtClean="0"/>
              <a:t> Brae home and write why it was important to Stone Age life.</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Similar or Different</a:t>
            </a:r>
            <a:endParaRPr lang="en-GB" dirty="0"/>
          </a:p>
        </p:txBody>
      </p:sp>
      <p:sp>
        <p:nvSpPr>
          <p:cNvPr id="3" name="Content Placeholder 2"/>
          <p:cNvSpPr>
            <a:spLocks noGrp="1"/>
          </p:cNvSpPr>
          <p:nvPr>
            <p:ph sz="quarter" idx="1"/>
          </p:nvPr>
        </p:nvSpPr>
        <p:spPr/>
        <p:txBody>
          <a:bodyPr/>
          <a:lstStyle/>
          <a:p>
            <a:pPr>
              <a:buNone/>
            </a:pPr>
            <a:r>
              <a:rPr lang="en-GB" dirty="0" err="1" smtClean="0"/>
              <a:t>Skara</a:t>
            </a:r>
            <a:r>
              <a:rPr lang="en-GB" dirty="0" smtClean="0"/>
              <a:t> Brae was a fantastic discovery and it taught us so much about how people in the Stone Age lived.</a:t>
            </a:r>
          </a:p>
          <a:p>
            <a:pPr>
              <a:buNone/>
            </a:pPr>
            <a:endParaRPr lang="en-GB" dirty="0" smtClean="0"/>
          </a:p>
          <a:p>
            <a:pPr>
              <a:buNone/>
            </a:pPr>
            <a:r>
              <a:rPr lang="en-GB" dirty="0" smtClean="0"/>
              <a:t>Tell your partner what is </a:t>
            </a:r>
            <a:r>
              <a:rPr lang="en-GB" b="1" dirty="0" smtClean="0"/>
              <a:t>different</a:t>
            </a:r>
            <a:r>
              <a:rPr lang="en-GB" dirty="0" smtClean="0"/>
              <a:t> about a home at </a:t>
            </a:r>
            <a:r>
              <a:rPr lang="en-GB" dirty="0" err="1" smtClean="0"/>
              <a:t>Skara</a:t>
            </a:r>
            <a:r>
              <a:rPr lang="en-GB" dirty="0" smtClean="0"/>
              <a:t> Brae compared to your own home.</a:t>
            </a:r>
          </a:p>
          <a:p>
            <a:pPr>
              <a:buNone/>
            </a:pPr>
            <a:endParaRPr lang="en-GB" dirty="0" smtClean="0"/>
          </a:p>
          <a:p>
            <a:pPr>
              <a:buNone/>
            </a:pPr>
            <a:r>
              <a:rPr lang="en-GB" dirty="0" smtClean="0"/>
              <a:t>Then tell them what is the </a:t>
            </a:r>
            <a:r>
              <a:rPr lang="en-GB" b="1" dirty="0" smtClean="0"/>
              <a:t>same.</a:t>
            </a: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we begin...</a:t>
            </a:r>
            <a:endParaRPr lang="en-GB" dirty="0"/>
          </a:p>
        </p:txBody>
      </p:sp>
      <p:sp>
        <p:nvSpPr>
          <p:cNvPr id="3" name="Content Placeholder 2"/>
          <p:cNvSpPr>
            <a:spLocks noGrp="1"/>
          </p:cNvSpPr>
          <p:nvPr>
            <p:ph sz="quarter" idx="1"/>
          </p:nvPr>
        </p:nvSpPr>
        <p:spPr/>
        <p:txBody>
          <a:bodyPr/>
          <a:lstStyle/>
          <a:p>
            <a:pPr>
              <a:buNone/>
            </a:pPr>
            <a:r>
              <a:rPr lang="en-GB" dirty="0" smtClean="0"/>
              <a:t>Historical times are often represented as timelines, with the earliest eras on the left and the most modern on the right.</a:t>
            </a:r>
          </a:p>
          <a:p>
            <a:pPr>
              <a:buNone/>
            </a:pPr>
            <a:endParaRPr lang="en-GB" dirty="0" smtClean="0"/>
          </a:p>
          <a:p>
            <a:pPr>
              <a:buNone/>
            </a:pPr>
            <a:r>
              <a:rPr lang="en-GB" dirty="0" smtClean="0"/>
              <a:t>On your whiteboard draw a line like this one.</a:t>
            </a:r>
          </a:p>
          <a:p>
            <a:pPr>
              <a:buNone/>
            </a:pPr>
            <a:endParaRPr lang="en-GB" dirty="0" smtClean="0"/>
          </a:p>
          <a:p>
            <a:pPr>
              <a:buNone/>
            </a:pPr>
            <a:endParaRPr lang="en-GB" dirty="0" smtClean="0"/>
          </a:p>
          <a:p>
            <a:pPr>
              <a:buNone/>
            </a:pPr>
            <a:endParaRPr lang="en-GB" dirty="0" smtClean="0"/>
          </a:p>
          <a:p>
            <a:pPr>
              <a:buNone/>
            </a:pPr>
            <a:r>
              <a:rPr lang="en-GB" dirty="0" smtClean="0"/>
              <a:t>Now, place parts of today on the timeline, from getting up right through to this lesson. My example is on the next slide.</a:t>
            </a:r>
            <a:endParaRPr lang="en-GB" dirty="0"/>
          </a:p>
        </p:txBody>
      </p:sp>
      <p:cxnSp>
        <p:nvCxnSpPr>
          <p:cNvPr id="5" name="Straight Connector 4"/>
          <p:cNvCxnSpPr/>
          <p:nvPr/>
        </p:nvCxnSpPr>
        <p:spPr>
          <a:xfrm>
            <a:off x="914400" y="4419600"/>
            <a:ext cx="6858000" cy="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pic>
        <p:nvPicPr>
          <p:cNvPr id="6"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Lines</a:t>
            </a:r>
            <a:endParaRPr lang="en-GB" dirty="0"/>
          </a:p>
        </p:txBody>
      </p:sp>
      <p:sp>
        <p:nvSpPr>
          <p:cNvPr id="3" name="Content Placeholder 2"/>
          <p:cNvSpPr>
            <a:spLocks noGrp="1"/>
          </p:cNvSpPr>
          <p:nvPr>
            <p:ph sz="quarter" idx="1"/>
          </p:nvPr>
        </p:nvSpPr>
        <p:spPr/>
        <p:txBody>
          <a:bodyPr/>
          <a:lstStyle/>
          <a:p>
            <a:pPr>
              <a:buNone/>
            </a:pPr>
            <a:r>
              <a:rPr lang="en-GB" dirty="0" smtClean="0"/>
              <a:t>Here’s part of mine...</a:t>
            </a:r>
            <a:endParaRPr lang="en-GB" dirty="0"/>
          </a:p>
        </p:txBody>
      </p:sp>
      <p:cxnSp>
        <p:nvCxnSpPr>
          <p:cNvPr id="5" name="Straight Connector 4"/>
          <p:cNvCxnSpPr/>
          <p:nvPr/>
        </p:nvCxnSpPr>
        <p:spPr>
          <a:xfrm>
            <a:off x="914400" y="4419600"/>
            <a:ext cx="3048000" cy="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990600" y="3657600"/>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1000" y="3352800"/>
            <a:ext cx="1261884" cy="276999"/>
          </a:xfrm>
          <a:prstGeom prst="rect">
            <a:avLst/>
          </a:prstGeom>
          <a:noFill/>
        </p:spPr>
        <p:txBody>
          <a:bodyPr wrap="none" rtlCol="0">
            <a:spAutoFit/>
          </a:bodyPr>
          <a:lstStyle/>
          <a:p>
            <a:r>
              <a:rPr lang="en-GB" sz="1200" dirty="0" smtClean="0"/>
              <a:t>6am – wake up</a:t>
            </a:r>
            <a:endParaRPr lang="en-GB" sz="1200" dirty="0"/>
          </a:p>
        </p:txBody>
      </p:sp>
      <p:cxnSp>
        <p:nvCxnSpPr>
          <p:cNvPr id="10" name="Straight Arrow Connector 9"/>
          <p:cNvCxnSpPr/>
          <p:nvPr/>
        </p:nvCxnSpPr>
        <p:spPr>
          <a:xfrm flipV="1">
            <a:off x="1143000" y="449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8200" y="5334000"/>
            <a:ext cx="870751" cy="646331"/>
          </a:xfrm>
          <a:prstGeom prst="rect">
            <a:avLst/>
          </a:prstGeom>
          <a:noFill/>
        </p:spPr>
        <p:txBody>
          <a:bodyPr wrap="none" rtlCol="0">
            <a:spAutoFit/>
          </a:bodyPr>
          <a:lstStyle/>
          <a:p>
            <a:r>
              <a:rPr lang="en-GB" sz="1200" dirty="0" smtClean="0"/>
              <a:t>06.05 – </a:t>
            </a:r>
            <a:br>
              <a:rPr lang="en-GB" sz="1200" dirty="0" smtClean="0"/>
            </a:br>
            <a:r>
              <a:rPr lang="en-GB" sz="1200" dirty="0" smtClean="0"/>
              <a:t>shower </a:t>
            </a:r>
          </a:p>
          <a:p>
            <a:r>
              <a:rPr lang="en-GB" sz="1200" dirty="0" smtClean="0"/>
              <a:t>and dress</a:t>
            </a:r>
            <a:endParaRPr lang="en-GB" sz="1200" dirty="0"/>
          </a:p>
        </p:txBody>
      </p:sp>
      <p:cxnSp>
        <p:nvCxnSpPr>
          <p:cNvPr id="14" name="Straight Arrow Connector 13"/>
          <p:cNvCxnSpPr/>
          <p:nvPr/>
        </p:nvCxnSpPr>
        <p:spPr>
          <a:xfrm>
            <a:off x="1295400" y="41148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90600" y="3657600"/>
            <a:ext cx="926857" cy="461665"/>
          </a:xfrm>
          <a:prstGeom prst="rect">
            <a:avLst/>
          </a:prstGeom>
          <a:noFill/>
        </p:spPr>
        <p:txBody>
          <a:bodyPr wrap="none" rtlCol="0">
            <a:spAutoFit/>
          </a:bodyPr>
          <a:lstStyle/>
          <a:p>
            <a:r>
              <a:rPr lang="en-GB" sz="1200" dirty="0"/>
              <a:t>7</a:t>
            </a:r>
            <a:r>
              <a:rPr lang="en-GB" sz="1200" dirty="0" smtClean="0"/>
              <a:t>am – eat </a:t>
            </a:r>
            <a:br>
              <a:rPr lang="en-GB" sz="1200" dirty="0" smtClean="0"/>
            </a:br>
            <a:r>
              <a:rPr lang="en-GB" sz="1200" dirty="0" smtClean="0"/>
              <a:t>Coco Pops</a:t>
            </a:r>
            <a:endParaRPr lang="en-GB" sz="1200" dirty="0"/>
          </a:p>
        </p:txBody>
      </p:sp>
      <p:cxnSp>
        <p:nvCxnSpPr>
          <p:cNvPr id="19" name="Straight Arrow Connector 18"/>
          <p:cNvCxnSpPr/>
          <p:nvPr/>
        </p:nvCxnSpPr>
        <p:spPr>
          <a:xfrm flipV="1">
            <a:off x="1524000" y="44958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219200" y="4800600"/>
            <a:ext cx="805029" cy="646331"/>
          </a:xfrm>
          <a:prstGeom prst="rect">
            <a:avLst/>
          </a:prstGeom>
          <a:noFill/>
        </p:spPr>
        <p:txBody>
          <a:bodyPr wrap="none" rtlCol="0">
            <a:spAutoFit/>
          </a:bodyPr>
          <a:lstStyle/>
          <a:p>
            <a:r>
              <a:rPr lang="en-GB" sz="1200" dirty="0" smtClean="0"/>
              <a:t>7.30 – </a:t>
            </a:r>
          </a:p>
          <a:p>
            <a:r>
              <a:rPr lang="en-GB" sz="1200" dirty="0" smtClean="0"/>
              <a:t>Drive to </a:t>
            </a:r>
            <a:br>
              <a:rPr lang="en-GB" sz="1200" dirty="0" smtClean="0"/>
            </a:br>
            <a:r>
              <a:rPr lang="en-GB" sz="1200" dirty="0" smtClean="0"/>
              <a:t>work</a:t>
            </a:r>
            <a:endParaRPr lang="en-GB" sz="1200" dirty="0"/>
          </a:p>
        </p:txBody>
      </p:sp>
      <p:cxnSp>
        <p:nvCxnSpPr>
          <p:cNvPr id="22" name="Straight Arrow Connector 21"/>
          <p:cNvCxnSpPr/>
          <p:nvPr/>
        </p:nvCxnSpPr>
        <p:spPr>
          <a:xfrm>
            <a:off x="1905000" y="32766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371600" y="2133600"/>
            <a:ext cx="1345240" cy="1200329"/>
          </a:xfrm>
          <a:prstGeom prst="rect">
            <a:avLst/>
          </a:prstGeom>
          <a:noFill/>
        </p:spPr>
        <p:txBody>
          <a:bodyPr wrap="none" rtlCol="0">
            <a:spAutoFit/>
          </a:bodyPr>
          <a:lstStyle/>
          <a:p>
            <a:r>
              <a:rPr lang="en-GB" sz="1200" dirty="0" smtClean="0"/>
              <a:t>07.45 to 08.00 – </a:t>
            </a:r>
            <a:br>
              <a:rPr lang="en-GB" sz="1200" dirty="0" smtClean="0"/>
            </a:br>
            <a:r>
              <a:rPr lang="en-GB" sz="1200" dirty="0" smtClean="0"/>
              <a:t>arrive at work, </a:t>
            </a:r>
            <a:br>
              <a:rPr lang="en-GB" sz="1200" dirty="0" smtClean="0"/>
            </a:br>
            <a:r>
              <a:rPr lang="en-GB" sz="1200" dirty="0" smtClean="0"/>
              <a:t>make a </a:t>
            </a:r>
          </a:p>
          <a:p>
            <a:r>
              <a:rPr lang="en-GB" sz="1200" dirty="0" smtClean="0"/>
              <a:t>Coffee, listen </a:t>
            </a:r>
          </a:p>
          <a:p>
            <a:r>
              <a:rPr lang="en-GB" sz="1200" dirty="0" smtClean="0"/>
              <a:t>to Mr Green’s </a:t>
            </a:r>
          </a:p>
          <a:p>
            <a:r>
              <a:rPr lang="en-GB" sz="1200" dirty="0" smtClean="0"/>
              <a:t>joke of the day</a:t>
            </a:r>
            <a:endParaRPr lang="en-GB" sz="1200" dirty="0"/>
          </a:p>
        </p:txBody>
      </p:sp>
      <p:cxnSp>
        <p:nvCxnSpPr>
          <p:cNvPr id="26" name="Straight Arrow Connector 25"/>
          <p:cNvCxnSpPr/>
          <p:nvPr/>
        </p:nvCxnSpPr>
        <p:spPr>
          <a:xfrm flipV="1">
            <a:off x="2209800" y="449580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28800" y="5334000"/>
            <a:ext cx="1047082" cy="1384995"/>
          </a:xfrm>
          <a:prstGeom prst="rect">
            <a:avLst/>
          </a:prstGeom>
          <a:noFill/>
        </p:spPr>
        <p:txBody>
          <a:bodyPr wrap="none" rtlCol="0">
            <a:spAutoFit/>
          </a:bodyPr>
          <a:lstStyle/>
          <a:p>
            <a:r>
              <a:rPr lang="en-GB" sz="1200" dirty="0" smtClean="0"/>
              <a:t>08:45</a:t>
            </a:r>
          </a:p>
          <a:p>
            <a:pPr>
              <a:buFontTx/>
              <a:buChar char="-"/>
            </a:pPr>
            <a:r>
              <a:rPr lang="en-GB" sz="1200" dirty="0" smtClean="0"/>
              <a:t>Children</a:t>
            </a:r>
          </a:p>
          <a:p>
            <a:r>
              <a:rPr lang="en-GB" sz="1200" dirty="0" smtClean="0"/>
              <a:t>begin to </a:t>
            </a:r>
          </a:p>
          <a:p>
            <a:r>
              <a:rPr lang="en-GB" sz="1200" dirty="0" smtClean="0"/>
              <a:t>Arrive/show</a:t>
            </a:r>
            <a:br>
              <a:rPr lang="en-GB" sz="1200" dirty="0" smtClean="0"/>
            </a:br>
            <a:r>
              <a:rPr lang="en-GB" sz="1200" dirty="0" smtClean="0"/>
              <a:t>children the</a:t>
            </a:r>
          </a:p>
          <a:p>
            <a:r>
              <a:rPr lang="en-GB" sz="1200" dirty="0" smtClean="0"/>
              <a:t>Morning </a:t>
            </a:r>
          </a:p>
          <a:p>
            <a:r>
              <a:rPr lang="en-GB" sz="1200" dirty="0" smtClean="0"/>
              <a:t>activity</a:t>
            </a:r>
            <a:endParaRPr lang="en-GB" sz="1200" dirty="0"/>
          </a:p>
        </p:txBody>
      </p:sp>
      <p:cxnSp>
        <p:nvCxnSpPr>
          <p:cNvPr id="29" name="Straight Arrow Connector 28"/>
          <p:cNvCxnSpPr/>
          <p:nvPr/>
        </p:nvCxnSpPr>
        <p:spPr>
          <a:xfrm>
            <a:off x="2514600" y="40386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62200" y="4876800"/>
            <a:ext cx="1225015" cy="461665"/>
          </a:xfrm>
          <a:prstGeom prst="rect">
            <a:avLst/>
          </a:prstGeom>
          <a:noFill/>
        </p:spPr>
        <p:txBody>
          <a:bodyPr wrap="none" rtlCol="0">
            <a:spAutoFit/>
          </a:bodyPr>
          <a:lstStyle/>
          <a:p>
            <a:r>
              <a:rPr lang="en-GB" sz="1200" dirty="0" smtClean="0"/>
              <a:t>09:15- 09-30 – </a:t>
            </a:r>
          </a:p>
          <a:p>
            <a:r>
              <a:rPr lang="en-GB" sz="1200" dirty="0" smtClean="0"/>
              <a:t>assembly</a:t>
            </a:r>
            <a:endParaRPr lang="en-GB" sz="1200" dirty="0"/>
          </a:p>
        </p:txBody>
      </p:sp>
      <p:cxnSp>
        <p:nvCxnSpPr>
          <p:cNvPr id="32" name="Straight Arrow Connector 31"/>
          <p:cNvCxnSpPr/>
          <p:nvPr/>
        </p:nvCxnSpPr>
        <p:spPr>
          <a:xfrm flipV="1">
            <a:off x="2590800" y="44958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209800" y="3276600"/>
            <a:ext cx="4572000" cy="830997"/>
          </a:xfrm>
          <a:prstGeom prst="rect">
            <a:avLst/>
          </a:prstGeom>
        </p:spPr>
        <p:txBody>
          <a:bodyPr>
            <a:spAutoFit/>
          </a:bodyPr>
          <a:lstStyle/>
          <a:p>
            <a:r>
              <a:rPr lang="en-GB" sz="1200" dirty="0" smtClean="0"/>
              <a:t>09:14 – </a:t>
            </a:r>
            <a:br>
              <a:rPr lang="en-GB" sz="1200" dirty="0" smtClean="0"/>
            </a:br>
            <a:r>
              <a:rPr lang="en-GB" sz="1200" dirty="0" smtClean="0"/>
              <a:t>frantically </a:t>
            </a:r>
            <a:br>
              <a:rPr lang="en-GB" sz="1200" dirty="0" smtClean="0"/>
            </a:br>
            <a:r>
              <a:rPr lang="en-GB" sz="1200" dirty="0" smtClean="0"/>
              <a:t>set up </a:t>
            </a:r>
            <a:br>
              <a:rPr lang="en-GB" sz="1200" dirty="0" smtClean="0"/>
            </a:br>
            <a:r>
              <a:rPr lang="en-GB" sz="1200" dirty="0" smtClean="0"/>
              <a:t>Zoom.</a:t>
            </a:r>
            <a:endParaRPr lang="en-GB" sz="1200" dirty="0"/>
          </a:p>
        </p:txBody>
      </p:sp>
      <p:cxnSp>
        <p:nvCxnSpPr>
          <p:cNvPr id="34" name="Straight Arrow Connector 33"/>
          <p:cNvCxnSpPr/>
          <p:nvPr/>
        </p:nvCxnSpPr>
        <p:spPr>
          <a:xfrm>
            <a:off x="3124200" y="3124200"/>
            <a:ext cx="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590800" y="2819400"/>
            <a:ext cx="1255472" cy="276999"/>
          </a:xfrm>
          <a:prstGeom prst="rect">
            <a:avLst/>
          </a:prstGeom>
          <a:noFill/>
        </p:spPr>
        <p:txBody>
          <a:bodyPr wrap="none" rtlCol="0">
            <a:spAutoFit/>
          </a:bodyPr>
          <a:lstStyle/>
          <a:p>
            <a:r>
              <a:rPr lang="en-GB" sz="1200" dirty="0" smtClean="0"/>
              <a:t>10:00 - English</a:t>
            </a:r>
            <a:endParaRPr lang="en-GB" sz="1200" dirty="0"/>
          </a:p>
        </p:txBody>
      </p:sp>
      <p:cxnSp>
        <p:nvCxnSpPr>
          <p:cNvPr id="37" name="Straight Arrow Connector 36"/>
          <p:cNvCxnSpPr/>
          <p:nvPr/>
        </p:nvCxnSpPr>
        <p:spPr>
          <a:xfrm flipV="1">
            <a:off x="3581400" y="4572000"/>
            <a:ext cx="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124200" y="5562600"/>
            <a:ext cx="998991" cy="830997"/>
          </a:xfrm>
          <a:prstGeom prst="rect">
            <a:avLst/>
          </a:prstGeom>
          <a:noFill/>
        </p:spPr>
        <p:txBody>
          <a:bodyPr wrap="none" rtlCol="0">
            <a:spAutoFit/>
          </a:bodyPr>
          <a:lstStyle/>
          <a:p>
            <a:r>
              <a:rPr lang="en-GB" sz="1200" dirty="0" smtClean="0"/>
              <a:t>10:30  </a:t>
            </a:r>
            <a:br>
              <a:rPr lang="en-GB" sz="1200" dirty="0" smtClean="0"/>
            </a:br>
            <a:r>
              <a:rPr lang="en-GB" sz="1200" dirty="0" smtClean="0"/>
              <a:t>break time,</a:t>
            </a:r>
            <a:br>
              <a:rPr lang="en-GB" sz="1200" dirty="0" smtClean="0"/>
            </a:br>
            <a:r>
              <a:rPr lang="en-GB" sz="1200" dirty="0" smtClean="0"/>
              <a:t>toilet,</a:t>
            </a:r>
            <a:br>
              <a:rPr lang="en-GB" sz="1200" dirty="0" smtClean="0"/>
            </a:br>
            <a:r>
              <a:rPr lang="en-GB" sz="1200" dirty="0" smtClean="0"/>
              <a:t>more coffee</a:t>
            </a:r>
            <a:endParaRPr lang="en-GB" sz="1200" dirty="0"/>
          </a:p>
        </p:txBody>
      </p:sp>
      <p:sp>
        <p:nvSpPr>
          <p:cNvPr id="41" name="Right Arrow 40"/>
          <p:cNvSpPr/>
          <p:nvPr/>
        </p:nvSpPr>
        <p:spPr>
          <a:xfrm>
            <a:off x="4876800" y="3657600"/>
            <a:ext cx="2133600" cy="6096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smtClean="0"/>
              <a:t>Forward in time</a:t>
            </a:r>
            <a:endParaRPr lang="en-GB" dirty="0"/>
          </a:p>
        </p:txBody>
      </p:sp>
      <p:sp>
        <p:nvSpPr>
          <p:cNvPr id="43" name="Right Arrow 42"/>
          <p:cNvSpPr/>
          <p:nvPr/>
        </p:nvSpPr>
        <p:spPr>
          <a:xfrm rot="10800000">
            <a:off x="4800600" y="4953000"/>
            <a:ext cx="22098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Back in time</a:t>
            </a:r>
            <a:endParaRPr lang="en-GB" dirty="0"/>
          </a:p>
        </p:txBody>
      </p:sp>
      <p:pic>
        <p:nvPicPr>
          <p:cNvPr id="27"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Historical timeline</a:t>
            </a:r>
            <a:endParaRPr lang="en-GB" dirty="0"/>
          </a:p>
        </p:txBody>
      </p:sp>
      <p:sp>
        <p:nvSpPr>
          <p:cNvPr id="3" name="Content Placeholder 2"/>
          <p:cNvSpPr>
            <a:spLocks noGrp="1"/>
          </p:cNvSpPr>
          <p:nvPr>
            <p:ph sz="quarter" idx="1"/>
          </p:nvPr>
        </p:nvSpPr>
        <p:spPr/>
        <p:txBody>
          <a:bodyPr/>
          <a:lstStyle/>
          <a:p>
            <a:pPr>
              <a:buNone/>
            </a:pPr>
            <a:r>
              <a:rPr lang="en-GB" dirty="0" smtClean="0"/>
              <a:t>See if you can put these historical events onto this timeline. You may wish to use your whiteboards to do this.</a:t>
            </a:r>
          </a:p>
          <a:p>
            <a:pPr>
              <a:buNone/>
            </a:pPr>
            <a:endParaRPr lang="en-GB" dirty="0" smtClean="0"/>
          </a:p>
          <a:p>
            <a:pPr>
              <a:buNone/>
            </a:pPr>
            <a:endParaRPr lang="en-GB" dirty="0"/>
          </a:p>
        </p:txBody>
      </p:sp>
      <p:cxnSp>
        <p:nvCxnSpPr>
          <p:cNvPr id="4" name="Straight Connector 3"/>
          <p:cNvCxnSpPr/>
          <p:nvPr/>
        </p:nvCxnSpPr>
        <p:spPr>
          <a:xfrm>
            <a:off x="914400" y="4419600"/>
            <a:ext cx="6858000" cy="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5" name="Rounded Rectangle 4"/>
          <p:cNvSpPr/>
          <p:nvPr/>
        </p:nvSpPr>
        <p:spPr>
          <a:xfrm>
            <a:off x="685800" y="5562600"/>
            <a:ext cx="1295400" cy="9906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400" dirty="0" smtClean="0"/>
              <a:t>Queen Elizabeth II celebrates her 90</a:t>
            </a:r>
            <a:r>
              <a:rPr lang="en-GB" sz="1400" baseline="30000" dirty="0" smtClean="0"/>
              <a:t>th</a:t>
            </a:r>
            <a:r>
              <a:rPr lang="en-GB" sz="1400" dirty="0" smtClean="0"/>
              <a:t> birthday</a:t>
            </a:r>
            <a:endParaRPr lang="en-GB" sz="1400" dirty="0"/>
          </a:p>
        </p:txBody>
      </p:sp>
      <p:sp>
        <p:nvSpPr>
          <p:cNvPr id="7" name="Rounded Rectangle 6"/>
          <p:cNvSpPr/>
          <p:nvPr/>
        </p:nvSpPr>
        <p:spPr>
          <a:xfrm>
            <a:off x="1981200" y="3276600"/>
            <a:ext cx="1066800" cy="4572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smtClean="0"/>
              <a:t>The Stone Age</a:t>
            </a:r>
            <a:endParaRPr lang="en-GB" sz="1400" dirty="0"/>
          </a:p>
        </p:txBody>
      </p:sp>
      <p:sp>
        <p:nvSpPr>
          <p:cNvPr id="8" name="Rounded Rectangle 7"/>
          <p:cNvSpPr/>
          <p:nvPr/>
        </p:nvSpPr>
        <p:spPr>
          <a:xfrm>
            <a:off x="3581400" y="5638800"/>
            <a:ext cx="1066800" cy="838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smtClean="0"/>
              <a:t>The Romans invade Britain</a:t>
            </a:r>
            <a:endParaRPr lang="en-GB" sz="1400" dirty="0"/>
          </a:p>
        </p:txBody>
      </p:sp>
      <p:sp>
        <p:nvSpPr>
          <p:cNvPr id="9" name="Rounded Rectangle 8"/>
          <p:cNvSpPr/>
          <p:nvPr/>
        </p:nvSpPr>
        <p:spPr>
          <a:xfrm>
            <a:off x="609600" y="3276600"/>
            <a:ext cx="1066800"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smtClean="0"/>
              <a:t>Henry VIII is crowned King</a:t>
            </a:r>
            <a:endParaRPr lang="en-GB" sz="1400" dirty="0"/>
          </a:p>
        </p:txBody>
      </p:sp>
      <p:sp>
        <p:nvSpPr>
          <p:cNvPr id="10" name="Rounded Rectangle 9"/>
          <p:cNvSpPr/>
          <p:nvPr/>
        </p:nvSpPr>
        <p:spPr>
          <a:xfrm>
            <a:off x="4343400" y="3352800"/>
            <a:ext cx="1143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The Ancient Egyptians</a:t>
            </a:r>
            <a:endParaRPr lang="en-GB" sz="1400" dirty="0"/>
          </a:p>
        </p:txBody>
      </p:sp>
      <p:sp>
        <p:nvSpPr>
          <p:cNvPr id="11" name="Rounded Rectangle 10"/>
          <p:cNvSpPr/>
          <p:nvPr/>
        </p:nvSpPr>
        <p:spPr>
          <a:xfrm>
            <a:off x="5867400" y="3429000"/>
            <a:ext cx="1066800" cy="76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smtClean="0"/>
              <a:t>Queen Victoria is born</a:t>
            </a:r>
            <a:endParaRPr lang="en-GB" sz="1400" dirty="0"/>
          </a:p>
        </p:txBody>
      </p:sp>
      <p:sp>
        <p:nvSpPr>
          <p:cNvPr id="12" name="Rounded Rectangle 11"/>
          <p:cNvSpPr/>
          <p:nvPr/>
        </p:nvSpPr>
        <p:spPr>
          <a:xfrm>
            <a:off x="4800600" y="4800600"/>
            <a:ext cx="1143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Dinosaurs ruled the Earth</a:t>
            </a:r>
            <a:endParaRPr lang="en-GB" sz="1400" dirty="0"/>
          </a:p>
        </p:txBody>
      </p:sp>
      <p:sp>
        <p:nvSpPr>
          <p:cNvPr id="13" name="Rounded Rectangle 12"/>
          <p:cNvSpPr/>
          <p:nvPr/>
        </p:nvSpPr>
        <p:spPr>
          <a:xfrm>
            <a:off x="2057400" y="4495800"/>
            <a:ext cx="1143000" cy="10668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smtClean="0"/>
              <a:t>Boris Johnson becomes Prime Minister</a:t>
            </a:r>
            <a:endParaRPr lang="en-GB" sz="1400" dirty="0"/>
          </a:p>
        </p:txBody>
      </p:sp>
      <p:sp>
        <p:nvSpPr>
          <p:cNvPr id="14" name="Rounded Rectangle 13"/>
          <p:cNvSpPr/>
          <p:nvPr/>
        </p:nvSpPr>
        <p:spPr>
          <a:xfrm>
            <a:off x="6553200" y="4648200"/>
            <a:ext cx="1143000" cy="685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400" dirty="0" smtClean="0"/>
              <a:t>First World War</a:t>
            </a:r>
            <a:endParaRPr lang="en-GB" sz="1400" dirty="0"/>
          </a:p>
        </p:txBody>
      </p:sp>
      <p:sp>
        <p:nvSpPr>
          <p:cNvPr id="15" name="Rounded Rectangle 14"/>
          <p:cNvSpPr/>
          <p:nvPr/>
        </p:nvSpPr>
        <p:spPr>
          <a:xfrm>
            <a:off x="3276600" y="2590800"/>
            <a:ext cx="1143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smtClean="0"/>
              <a:t>Second World War</a:t>
            </a:r>
            <a:endParaRPr lang="en-GB" sz="1400" dirty="0"/>
          </a:p>
        </p:txBody>
      </p:sp>
      <p:sp>
        <p:nvSpPr>
          <p:cNvPr id="16" name="Rounded Rectangle 15"/>
          <p:cNvSpPr/>
          <p:nvPr/>
        </p:nvSpPr>
        <p:spPr>
          <a:xfrm>
            <a:off x="5715000" y="5791200"/>
            <a:ext cx="1143000" cy="6858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smtClean="0"/>
              <a:t>Jesus is born</a:t>
            </a:r>
            <a:endParaRPr lang="en-GB" sz="1400" dirty="0"/>
          </a:p>
        </p:txBody>
      </p:sp>
      <p:pic>
        <p:nvPicPr>
          <p:cNvPr id="17"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Historical timeline</a:t>
            </a:r>
            <a:endParaRPr lang="en-GB" dirty="0"/>
          </a:p>
        </p:txBody>
      </p:sp>
      <p:sp>
        <p:nvSpPr>
          <p:cNvPr id="3" name="Content Placeholder 2"/>
          <p:cNvSpPr>
            <a:spLocks noGrp="1"/>
          </p:cNvSpPr>
          <p:nvPr>
            <p:ph sz="quarter" idx="1"/>
          </p:nvPr>
        </p:nvSpPr>
        <p:spPr/>
        <p:txBody>
          <a:bodyPr/>
          <a:lstStyle/>
          <a:p>
            <a:pPr>
              <a:buNone/>
            </a:pPr>
            <a:r>
              <a:rPr lang="en-GB" dirty="0" smtClean="0"/>
              <a:t>How did you do?</a:t>
            </a:r>
          </a:p>
          <a:p>
            <a:pPr>
              <a:buNone/>
            </a:pPr>
            <a:endParaRPr lang="en-GB" dirty="0" smtClean="0"/>
          </a:p>
          <a:p>
            <a:pPr>
              <a:buNone/>
            </a:pPr>
            <a:endParaRPr lang="en-GB" dirty="0"/>
          </a:p>
        </p:txBody>
      </p:sp>
      <p:cxnSp>
        <p:nvCxnSpPr>
          <p:cNvPr id="4" name="Straight Connector 3"/>
          <p:cNvCxnSpPr/>
          <p:nvPr/>
        </p:nvCxnSpPr>
        <p:spPr>
          <a:xfrm>
            <a:off x="914400" y="4419600"/>
            <a:ext cx="8001000" cy="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5" name="Rounded Rectangle 4"/>
          <p:cNvSpPr/>
          <p:nvPr/>
        </p:nvSpPr>
        <p:spPr>
          <a:xfrm>
            <a:off x="7010400" y="3276600"/>
            <a:ext cx="1295400" cy="9906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100" dirty="0" smtClean="0"/>
              <a:t>AD 2016</a:t>
            </a:r>
          </a:p>
          <a:p>
            <a:pPr algn="ctr"/>
            <a:endParaRPr lang="en-GB" sz="1100" dirty="0"/>
          </a:p>
          <a:p>
            <a:pPr algn="ctr"/>
            <a:r>
              <a:rPr lang="en-GB" sz="1100" dirty="0" smtClean="0"/>
              <a:t>Queen Elizabeth II celebrates her 90</a:t>
            </a:r>
            <a:r>
              <a:rPr lang="en-GB" sz="1100" baseline="30000" dirty="0" smtClean="0"/>
              <a:t>th</a:t>
            </a:r>
            <a:r>
              <a:rPr lang="en-GB" sz="1100" dirty="0" smtClean="0"/>
              <a:t> birthday</a:t>
            </a:r>
            <a:endParaRPr lang="en-GB" sz="1100" dirty="0"/>
          </a:p>
        </p:txBody>
      </p:sp>
      <p:sp>
        <p:nvSpPr>
          <p:cNvPr id="7" name="Rounded Rectangle 6"/>
          <p:cNvSpPr/>
          <p:nvPr/>
        </p:nvSpPr>
        <p:spPr>
          <a:xfrm>
            <a:off x="990600" y="3124200"/>
            <a:ext cx="1066800" cy="1143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000" b="1" dirty="0" smtClean="0"/>
              <a:t>2.6 million BC to 3300 BC</a:t>
            </a:r>
            <a:endParaRPr lang="en-GB" sz="1000" b="1" dirty="0"/>
          </a:p>
          <a:p>
            <a:pPr algn="ctr"/>
            <a:endParaRPr lang="en-GB" sz="1400" dirty="0" smtClean="0"/>
          </a:p>
          <a:p>
            <a:pPr algn="ctr"/>
            <a:r>
              <a:rPr lang="en-GB" sz="1400" dirty="0" smtClean="0"/>
              <a:t>Stone Age</a:t>
            </a:r>
            <a:endParaRPr lang="en-GB" sz="1400" dirty="0"/>
          </a:p>
        </p:txBody>
      </p:sp>
      <p:sp>
        <p:nvSpPr>
          <p:cNvPr id="8" name="Rounded Rectangle 7"/>
          <p:cNvSpPr/>
          <p:nvPr/>
        </p:nvSpPr>
        <p:spPr>
          <a:xfrm>
            <a:off x="2743200" y="4572000"/>
            <a:ext cx="10668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dirty="0" smtClean="0"/>
              <a:t>AD43 </a:t>
            </a:r>
          </a:p>
          <a:p>
            <a:pPr algn="ctr"/>
            <a:r>
              <a:rPr lang="en-GB" sz="1200" dirty="0" smtClean="0"/>
              <a:t>The Romans invade Britain</a:t>
            </a:r>
            <a:endParaRPr lang="en-GB" sz="1200" dirty="0"/>
          </a:p>
        </p:txBody>
      </p:sp>
      <p:sp>
        <p:nvSpPr>
          <p:cNvPr id="9" name="Rounded Rectangle 8"/>
          <p:cNvSpPr/>
          <p:nvPr/>
        </p:nvSpPr>
        <p:spPr>
          <a:xfrm>
            <a:off x="4114800" y="3429000"/>
            <a:ext cx="1066800"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smtClean="0"/>
              <a:t>AD 1509</a:t>
            </a:r>
          </a:p>
          <a:p>
            <a:pPr algn="ctr"/>
            <a:endParaRPr lang="en-GB" sz="1200" dirty="0" smtClean="0"/>
          </a:p>
          <a:p>
            <a:pPr algn="ctr"/>
            <a:r>
              <a:rPr lang="en-GB" sz="1200" dirty="0" smtClean="0"/>
              <a:t>Henry VIII is crowned King</a:t>
            </a:r>
            <a:endParaRPr lang="en-GB" sz="1200" dirty="0"/>
          </a:p>
        </p:txBody>
      </p:sp>
      <p:sp>
        <p:nvSpPr>
          <p:cNvPr id="10" name="Rounded Rectangle 9"/>
          <p:cNvSpPr/>
          <p:nvPr/>
        </p:nvSpPr>
        <p:spPr>
          <a:xfrm>
            <a:off x="1524000" y="4648200"/>
            <a:ext cx="11430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smtClean="0"/>
          </a:p>
          <a:p>
            <a:pPr algn="ctr"/>
            <a:r>
              <a:rPr lang="en-GB" sz="1200" dirty="0" smtClean="0"/>
              <a:t>3100 BC to 332 BC</a:t>
            </a:r>
            <a:endParaRPr lang="en-GB" sz="1200" dirty="0"/>
          </a:p>
          <a:p>
            <a:pPr algn="ctr"/>
            <a:r>
              <a:rPr lang="en-GB" sz="1400" dirty="0" smtClean="0"/>
              <a:t>The Ancient Egyptians</a:t>
            </a:r>
            <a:endParaRPr lang="en-GB" sz="1400" dirty="0"/>
          </a:p>
        </p:txBody>
      </p:sp>
      <p:sp>
        <p:nvSpPr>
          <p:cNvPr id="11" name="Rounded Rectangle 10"/>
          <p:cNvSpPr/>
          <p:nvPr/>
        </p:nvSpPr>
        <p:spPr>
          <a:xfrm>
            <a:off x="5181600" y="4495800"/>
            <a:ext cx="1066800" cy="1143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smtClean="0"/>
              <a:t>AD 1819</a:t>
            </a:r>
          </a:p>
          <a:p>
            <a:pPr algn="ctr"/>
            <a:endParaRPr lang="en-GB" sz="1400" dirty="0"/>
          </a:p>
          <a:p>
            <a:pPr algn="ctr"/>
            <a:r>
              <a:rPr lang="en-GB" sz="1400" dirty="0" smtClean="0"/>
              <a:t>Queen Victoria is born</a:t>
            </a:r>
            <a:endParaRPr lang="en-GB" sz="1400" dirty="0"/>
          </a:p>
        </p:txBody>
      </p:sp>
      <p:sp>
        <p:nvSpPr>
          <p:cNvPr id="12" name="Rounded Rectangle 11"/>
          <p:cNvSpPr/>
          <p:nvPr/>
        </p:nvSpPr>
        <p:spPr>
          <a:xfrm>
            <a:off x="304800" y="4572000"/>
            <a:ext cx="11430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smtClean="0"/>
              <a:t>247 million BC to 65 million BC</a:t>
            </a:r>
          </a:p>
          <a:p>
            <a:pPr algn="ctr"/>
            <a:endParaRPr lang="en-GB" sz="1000" dirty="0" smtClean="0"/>
          </a:p>
          <a:p>
            <a:pPr algn="ctr"/>
            <a:r>
              <a:rPr lang="en-GB" sz="1000" dirty="0" smtClean="0"/>
              <a:t>Dinosaurs ruled the Earth</a:t>
            </a:r>
            <a:endParaRPr lang="en-GB" sz="1000" dirty="0"/>
          </a:p>
        </p:txBody>
      </p:sp>
      <p:sp>
        <p:nvSpPr>
          <p:cNvPr id="13" name="Rounded Rectangle 12"/>
          <p:cNvSpPr/>
          <p:nvPr/>
        </p:nvSpPr>
        <p:spPr>
          <a:xfrm>
            <a:off x="7772400" y="4495800"/>
            <a:ext cx="1143000" cy="1143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100" dirty="0" smtClean="0"/>
              <a:t>AD 2019 </a:t>
            </a:r>
          </a:p>
          <a:p>
            <a:pPr algn="ctr"/>
            <a:endParaRPr lang="en-GB" sz="1100" dirty="0" smtClean="0"/>
          </a:p>
          <a:p>
            <a:pPr algn="ctr"/>
            <a:r>
              <a:rPr lang="en-GB" sz="1100" dirty="0" smtClean="0"/>
              <a:t>Boris Johnson becomes Prime Minister</a:t>
            </a:r>
            <a:endParaRPr lang="en-GB" sz="1100" dirty="0"/>
          </a:p>
        </p:txBody>
      </p:sp>
      <p:sp>
        <p:nvSpPr>
          <p:cNvPr id="14" name="Rounded Rectangle 13"/>
          <p:cNvSpPr/>
          <p:nvPr/>
        </p:nvSpPr>
        <p:spPr>
          <a:xfrm>
            <a:off x="5791200" y="3352800"/>
            <a:ext cx="1143000" cy="9906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200" dirty="0" smtClean="0"/>
              <a:t>AD 1914 – AD 1918</a:t>
            </a:r>
          </a:p>
          <a:p>
            <a:pPr algn="ctr"/>
            <a:endParaRPr lang="en-GB" sz="1200" dirty="0" smtClean="0"/>
          </a:p>
          <a:p>
            <a:pPr algn="ctr"/>
            <a:r>
              <a:rPr lang="en-GB" sz="1200" dirty="0" smtClean="0"/>
              <a:t>First World War</a:t>
            </a:r>
            <a:endParaRPr lang="en-GB" sz="1200" dirty="0"/>
          </a:p>
        </p:txBody>
      </p:sp>
      <p:sp>
        <p:nvSpPr>
          <p:cNvPr id="15" name="Rounded Rectangle 14"/>
          <p:cNvSpPr/>
          <p:nvPr/>
        </p:nvSpPr>
        <p:spPr>
          <a:xfrm>
            <a:off x="6324600" y="4495800"/>
            <a:ext cx="1143000" cy="1143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smtClean="0"/>
              <a:t>AD 1939 – AD1945 </a:t>
            </a:r>
          </a:p>
          <a:p>
            <a:pPr algn="ctr"/>
            <a:endParaRPr lang="en-GB" sz="1200" dirty="0" smtClean="0"/>
          </a:p>
          <a:p>
            <a:pPr algn="ctr"/>
            <a:r>
              <a:rPr lang="en-GB" sz="1200" dirty="0" smtClean="0"/>
              <a:t>Second World War</a:t>
            </a:r>
            <a:endParaRPr lang="en-GB" sz="1200" dirty="0"/>
          </a:p>
        </p:txBody>
      </p:sp>
      <p:sp>
        <p:nvSpPr>
          <p:cNvPr id="16" name="Rounded Rectangle 15"/>
          <p:cNvSpPr/>
          <p:nvPr/>
        </p:nvSpPr>
        <p:spPr>
          <a:xfrm>
            <a:off x="2209800" y="3581400"/>
            <a:ext cx="1143000" cy="6858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smtClean="0"/>
              <a:t>BC 6 - AD 1</a:t>
            </a:r>
          </a:p>
          <a:p>
            <a:pPr algn="ctr"/>
            <a:r>
              <a:rPr lang="en-GB" sz="1400" dirty="0" smtClean="0"/>
              <a:t>Jesus is born</a:t>
            </a:r>
            <a:endParaRPr lang="en-GB" sz="1400" dirty="0"/>
          </a:p>
        </p:txBody>
      </p:sp>
      <p:cxnSp>
        <p:nvCxnSpPr>
          <p:cNvPr id="19" name="Straight Arrow Connector 18"/>
          <p:cNvCxnSpPr/>
          <p:nvPr/>
        </p:nvCxnSpPr>
        <p:spPr>
          <a:xfrm flipH="1">
            <a:off x="2971800" y="31242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Cloud 21"/>
          <p:cNvSpPr/>
          <p:nvPr/>
        </p:nvSpPr>
        <p:spPr>
          <a:xfrm>
            <a:off x="2667000" y="2590800"/>
            <a:ext cx="2438400" cy="685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smtClean="0"/>
          </a:p>
          <a:p>
            <a:pPr algn="ctr"/>
            <a:r>
              <a:rPr lang="en-GB" sz="900" dirty="0" smtClean="0"/>
              <a:t>There is some debate as to when Jesus was actually born...</a:t>
            </a:r>
          </a:p>
          <a:p>
            <a:pPr algn="ctr"/>
            <a:endParaRPr lang="en-GB" sz="900" dirty="0"/>
          </a:p>
        </p:txBody>
      </p:sp>
      <p:pic>
        <p:nvPicPr>
          <p:cNvPr id="18"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you live</a:t>
            </a:r>
            <a:endParaRPr lang="en-GB" dirty="0"/>
          </a:p>
        </p:txBody>
      </p:sp>
      <p:sp>
        <p:nvSpPr>
          <p:cNvPr id="3" name="Content Placeholder 2"/>
          <p:cNvSpPr>
            <a:spLocks noGrp="1"/>
          </p:cNvSpPr>
          <p:nvPr>
            <p:ph sz="quarter" idx="1"/>
          </p:nvPr>
        </p:nvSpPr>
        <p:spPr/>
        <p:txBody>
          <a:bodyPr/>
          <a:lstStyle/>
          <a:p>
            <a:pPr>
              <a:buNone/>
            </a:pPr>
            <a:r>
              <a:rPr lang="en-GB" dirty="0" smtClean="0"/>
              <a:t>On your sheet, draw where you live and label it. </a:t>
            </a:r>
          </a:p>
          <a:p>
            <a:pPr>
              <a:buNone/>
            </a:pPr>
            <a:endParaRPr lang="en-GB" dirty="0" smtClean="0"/>
          </a:p>
          <a:p>
            <a:pPr>
              <a:buNone/>
            </a:pPr>
            <a:r>
              <a:rPr lang="en-GB" dirty="0" smtClean="0"/>
              <a:t>On the right hand side of your paper, write your key facts about your house – how many rooms it has, if there is an upstairs, an attic or a basement, if you have a garden or a driveway. </a:t>
            </a: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Discovering </a:t>
            </a:r>
            <a:r>
              <a:rPr lang="en-GB" dirty="0" err="1" smtClean="0"/>
              <a:t>Skara</a:t>
            </a:r>
            <a:r>
              <a:rPr lang="en-GB" dirty="0" smtClean="0"/>
              <a:t> Brae</a:t>
            </a:r>
            <a:endParaRPr lang="en-GB" dirty="0"/>
          </a:p>
        </p:txBody>
      </p:sp>
      <p:sp>
        <p:nvSpPr>
          <p:cNvPr id="3" name="Content Placeholder 2"/>
          <p:cNvSpPr>
            <a:spLocks noGrp="1"/>
          </p:cNvSpPr>
          <p:nvPr>
            <p:ph sz="quarter" idx="1"/>
          </p:nvPr>
        </p:nvSpPr>
        <p:spPr>
          <a:xfrm>
            <a:off x="304800" y="1600200"/>
            <a:ext cx="8077200" cy="4873752"/>
          </a:xfrm>
        </p:spPr>
        <p:txBody>
          <a:bodyPr>
            <a:normAutofit fontScale="62500" lnSpcReduction="20000"/>
          </a:bodyPr>
          <a:lstStyle/>
          <a:p>
            <a:pPr>
              <a:buNone/>
            </a:pPr>
            <a:r>
              <a:rPr lang="en-GB" dirty="0" smtClean="0"/>
              <a:t>Close your eyes or carefully put your head on your desk.</a:t>
            </a:r>
          </a:p>
          <a:p>
            <a:pPr>
              <a:buNone/>
            </a:pPr>
            <a:endParaRPr lang="en-GB" dirty="0" smtClean="0"/>
          </a:p>
          <a:p>
            <a:pPr>
              <a:buNone/>
            </a:pPr>
            <a:r>
              <a:rPr lang="en-GB" dirty="0" smtClean="0"/>
              <a:t>It’s 1850. The middle of the night on a remote island near Scotland. You are a young archaeologist, tucked up in your bed as your entire house creaks around you. Creak. Crash. Whoosh. A storm is raging with abandon, not letting up for even a moment. </a:t>
            </a:r>
          </a:p>
          <a:p>
            <a:pPr>
              <a:buNone/>
            </a:pPr>
            <a:endParaRPr lang="en-GB" dirty="0" smtClean="0"/>
          </a:p>
          <a:p>
            <a:pPr>
              <a:buNone/>
            </a:pPr>
            <a:r>
              <a:rPr lang="en-GB" dirty="0" smtClean="0"/>
              <a:t>The wind blows and whistles. It is more ferocious, more violent than you have ever known it. But eventually you drop off to sleep. And the storm? Well, the fierce, roaring storm becomes but a distant memory as you give way to your dreams of historical discovery, of fame, of fortune – oh how you wish for that.</a:t>
            </a:r>
          </a:p>
          <a:p>
            <a:pPr>
              <a:buNone/>
            </a:pPr>
            <a:endParaRPr lang="en-GB" dirty="0" smtClean="0"/>
          </a:p>
          <a:p>
            <a:pPr>
              <a:buNone/>
            </a:pPr>
            <a:r>
              <a:rPr lang="en-GB" dirty="0" smtClean="0"/>
              <a:t>The next day is calm and bright. It’s as if nothing has happened. It is a little cold perhaps, but the sun is out and the sky is a deep blue. The only evidence of a storm is the hole in the ground where there used to be sand and earth and plants. As you inch closer to the hole, something catches your eye.  Something that looks like the outline of a dwelling – an ancient house, uncovered after being buried for centuries!</a:t>
            </a:r>
          </a:p>
          <a:p>
            <a:pPr>
              <a:buNone/>
            </a:pPr>
            <a:endParaRPr lang="en-GB" dirty="0" smtClean="0"/>
          </a:p>
          <a:p>
            <a:pPr>
              <a:buNone/>
            </a:pPr>
            <a:r>
              <a:rPr lang="en-GB" dirty="0" smtClean="0"/>
              <a:t>After carefully digging away the topsoil, you realised that you have discovered a settlement from the Neolithic period – part of the Stone Age. It is the most perfect one of its kind and answers so many questions about how Stone Age people lived during the Neolithic period.  </a:t>
            </a: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Discovering </a:t>
            </a:r>
            <a:r>
              <a:rPr lang="en-GB" dirty="0" err="1" smtClean="0"/>
              <a:t>Skara</a:t>
            </a:r>
            <a:r>
              <a:rPr lang="en-GB" dirty="0" smtClean="0"/>
              <a:t> Brae</a:t>
            </a:r>
            <a:endParaRPr lang="en-GB" dirty="0"/>
          </a:p>
        </p:txBody>
      </p:sp>
      <p:sp>
        <p:nvSpPr>
          <p:cNvPr id="3" name="Content Placeholder 2"/>
          <p:cNvSpPr>
            <a:spLocks noGrp="1"/>
          </p:cNvSpPr>
          <p:nvPr>
            <p:ph sz="quarter" idx="1"/>
          </p:nvPr>
        </p:nvSpPr>
        <p:spPr/>
        <p:txBody>
          <a:bodyPr/>
          <a:lstStyle/>
          <a:p>
            <a:pPr>
              <a:buNone/>
            </a:pPr>
            <a:r>
              <a:rPr lang="en-GB" dirty="0" smtClean="0"/>
              <a:t>Open your eyes.</a:t>
            </a:r>
          </a:p>
          <a:p>
            <a:pPr>
              <a:buNone/>
            </a:pPr>
            <a:endParaRPr lang="en-GB" dirty="0" smtClean="0"/>
          </a:p>
          <a:p>
            <a:pPr>
              <a:buNone/>
            </a:pPr>
            <a:r>
              <a:rPr lang="en-GB" dirty="0" smtClean="0"/>
              <a:t>Tell your partner how you feel having discovered an early settlement.</a:t>
            </a:r>
          </a:p>
          <a:p>
            <a:pPr>
              <a:buNone/>
            </a:pPr>
            <a:endParaRPr lang="en-GB" dirty="0" smtClean="0"/>
          </a:p>
          <a:p>
            <a:pPr>
              <a:buNone/>
            </a:pPr>
            <a:r>
              <a:rPr lang="en-GB" dirty="0" smtClean="0"/>
              <a:t>Tell your partner a question that you have about the early settlement.</a:t>
            </a: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Skara</a:t>
            </a:r>
            <a:r>
              <a:rPr lang="en-GB" dirty="0" smtClean="0"/>
              <a:t> Brae</a:t>
            </a:r>
            <a:endParaRPr lang="en-GB" dirty="0"/>
          </a:p>
        </p:txBody>
      </p:sp>
      <p:sp>
        <p:nvSpPr>
          <p:cNvPr id="3" name="Content Placeholder 2"/>
          <p:cNvSpPr>
            <a:spLocks noGrp="1"/>
          </p:cNvSpPr>
          <p:nvPr>
            <p:ph sz="quarter" idx="1"/>
          </p:nvPr>
        </p:nvSpPr>
        <p:spPr/>
        <p:txBody>
          <a:bodyPr>
            <a:normAutofit/>
          </a:bodyPr>
          <a:lstStyle/>
          <a:p>
            <a:pPr>
              <a:buNone/>
            </a:pPr>
            <a:r>
              <a:rPr lang="en-GB" sz="2000" dirty="0" smtClean="0"/>
              <a:t>This settlement was called </a:t>
            </a:r>
            <a:r>
              <a:rPr lang="en-GB" sz="2000" dirty="0" err="1" smtClean="0"/>
              <a:t>Skara</a:t>
            </a:r>
            <a:r>
              <a:rPr lang="en-GB" sz="2000" dirty="0" smtClean="0"/>
              <a:t> Brae and it is most unusual. The Orkney Islands is an area with no trees and this meant that they could not build their houses out of wood. What they did have lots of was rock to make their one-roomed circular homes. </a:t>
            </a:r>
            <a:endParaRPr lang="en-GB" sz="2000" dirty="0"/>
          </a:p>
        </p:txBody>
      </p:sp>
      <p:pic>
        <p:nvPicPr>
          <p:cNvPr id="1026" name="Picture 2" descr="A Viking settlement at Skara Brae in the Orkney Islands, Scotland"/>
          <p:cNvPicPr>
            <a:picLocks noChangeAspect="1" noChangeArrowheads="1"/>
          </p:cNvPicPr>
          <p:nvPr/>
        </p:nvPicPr>
        <p:blipFill>
          <a:blip r:embed="rId2" cstate="print"/>
          <a:srcRect/>
          <a:stretch>
            <a:fillRect/>
          </a:stretch>
        </p:blipFill>
        <p:spPr bwMode="auto">
          <a:xfrm>
            <a:off x="2590800" y="3581400"/>
            <a:ext cx="3657600" cy="273231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5" name="Picture 2" descr="Greenhouselogo"/>
          <p:cNvPicPr>
            <a:picLocks noChangeAspect="1" noChangeArrowheads="1"/>
          </p:cNvPicPr>
          <p:nvPr/>
        </p:nvPicPr>
        <p:blipFill>
          <a:blip r:embed="rId3"/>
          <a:srcRect/>
          <a:stretch>
            <a:fillRect/>
          </a:stretch>
        </p:blipFill>
        <p:spPr bwMode="auto">
          <a:xfrm rot="10800000" flipH="1" flipV="1">
            <a:off x="0" y="0"/>
            <a:ext cx="2743200" cy="212725"/>
          </a:xfrm>
          <a:prstGeom prst="rect">
            <a:avLst/>
          </a:prstGeom>
          <a:noFill/>
          <a:ln w="9525" algn="in">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165</TotalTime>
  <Words>835</Words>
  <Application>Microsoft Office PowerPoint</Application>
  <PresentationFormat>On-screen Show (4:3)</PresentationFormat>
  <Paragraphs>120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Century Schoolbook</vt:lpstr>
      <vt:lpstr>Segoe Script</vt:lpstr>
      <vt:lpstr>Wingdings</vt:lpstr>
      <vt:lpstr>Wingdings 2</vt:lpstr>
      <vt:lpstr>Oriel</vt:lpstr>
      <vt:lpstr>The Stone Age</vt:lpstr>
      <vt:lpstr>Before we begin...</vt:lpstr>
      <vt:lpstr>Time Lines</vt:lpstr>
      <vt:lpstr>Historical timeline</vt:lpstr>
      <vt:lpstr>Historical timeline</vt:lpstr>
      <vt:lpstr>Where you live</vt:lpstr>
      <vt:lpstr>Discovering Skara Brae</vt:lpstr>
      <vt:lpstr>Discovering Skara Brae</vt:lpstr>
      <vt:lpstr>Skara Brae</vt:lpstr>
      <vt:lpstr>Skara Brae</vt:lpstr>
      <vt:lpstr>Skara Brae</vt:lpstr>
      <vt:lpstr>Similar or Different</vt:lpstr>
    </vt:vector>
  </TitlesOfParts>
  <Company>PB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Stone Age</dc:title>
  <dc:creator>Jack</dc:creator>
  <cp:lastModifiedBy>Kim Tulin</cp:lastModifiedBy>
  <cp:revision>26</cp:revision>
  <dcterms:created xsi:type="dcterms:W3CDTF">2020-09-19T19:18:26Z</dcterms:created>
  <dcterms:modified xsi:type="dcterms:W3CDTF">2020-09-24T07:13:09Z</dcterms:modified>
</cp:coreProperties>
</file>